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58" r:id="rId4"/>
    <p:sldId id="270" r:id="rId5"/>
    <p:sldId id="259" r:id="rId6"/>
    <p:sldId id="262" r:id="rId7"/>
    <p:sldId id="272" r:id="rId8"/>
    <p:sldId id="261" r:id="rId9"/>
    <p:sldId id="271" r:id="rId10"/>
    <p:sldId id="263" r:id="rId11"/>
    <p:sldId id="273" r:id="rId12"/>
    <p:sldId id="274" r:id="rId13"/>
    <p:sldId id="275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E099"/>
    <a:srgbClr val="FFC000"/>
    <a:srgbClr val="FCBF31"/>
    <a:srgbClr val="F0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0D688F-EB5C-5A4C-E1C9-7C211BCA5570}" v="3" dt="2026-05-18T12:39:30.1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>
        <p:scale>
          <a:sx n="100" d="100"/>
          <a:sy n="100" d="100"/>
        </p:scale>
        <p:origin x="87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DC507EE-BAFF-AEE7-0B28-9CDABA841037}"/>
              </a:ext>
            </a:extLst>
          </p:cNvPr>
          <p:cNvSpPr/>
          <p:nvPr/>
        </p:nvSpPr>
        <p:spPr>
          <a:xfrm>
            <a:off x="6931637" y="1194397"/>
            <a:ext cx="4887363" cy="3540921"/>
          </a:xfrm>
          <a:prstGeom prst="rect">
            <a:avLst/>
          </a:prstGeom>
          <a:solidFill>
            <a:srgbClr val="F7E099"/>
          </a:solidFill>
          <a:ln>
            <a:solidFill>
              <a:srgbClr val="F7E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3" name="Рисунок 2" descr="Изображение выглядит как на открытом воздухе, небо, трактор, трав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3AD0961-B98A-0FB4-036D-EA718519D8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rcRect l="-217" t="196" r="9998" b="79"/>
          <a:stretch>
            <a:fillRect/>
          </a:stretch>
        </p:blipFill>
        <p:spPr>
          <a:xfrm>
            <a:off x="6937807" y="1189047"/>
            <a:ext cx="4875314" cy="353751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A04045-02F1-84C5-B8D9-455655E9152E}"/>
              </a:ext>
            </a:extLst>
          </p:cNvPr>
          <p:cNvSpPr/>
          <p:nvPr/>
        </p:nvSpPr>
        <p:spPr>
          <a:xfrm>
            <a:off x="568269" y="1181029"/>
            <a:ext cx="6371257" cy="5185236"/>
          </a:xfrm>
          <a:prstGeom prst="rect">
            <a:avLst/>
          </a:prstGeom>
          <a:solidFill>
            <a:srgbClr val="F7E099"/>
          </a:solidFill>
          <a:ln>
            <a:solidFill>
              <a:srgbClr val="F7E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0F0B38-4D03-F3D3-54CB-5F68174BB4A5}"/>
              </a:ext>
            </a:extLst>
          </p:cNvPr>
          <p:cNvSpPr/>
          <p:nvPr/>
        </p:nvSpPr>
        <p:spPr>
          <a:xfrm>
            <a:off x="11184024" y="5991617"/>
            <a:ext cx="634846" cy="38036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/>
              <a:t>1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D27ED2A-A60D-E2A9-BD5D-F6F434A82FC1}"/>
              </a:ext>
            </a:extLst>
          </p:cNvPr>
          <p:cNvSpPr/>
          <p:nvPr/>
        </p:nvSpPr>
        <p:spPr>
          <a:xfrm>
            <a:off x="570785" y="368858"/>
            <a:ext cx="1910193" cy="797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Изображение выглядит как текст, Шрифт, логотип, желт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BA9958D-4B18-27BE-53E9-38C73FF6E5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70" r="-165" b="21087"/>
          <a:stretch>
            <a:fillRect/>
          </a:stretch>
        </p:blipFill>
        <p:spPr>
          <a:xfrm>
            <a:off x="874190" y="370258"/>
            <a:ext cx="1317176" cy="78982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на открытом воздухе, трава, небо, тракто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2E56AA7-1ED4-7194-8AEC-05B8FFFD8C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13268" t="-128" r="6047" b="410"/>
          <a:stretch>
            <a:fillRect/>
          </a:stretch>
        </p:blipFill>
        <p:spPr>
          <a:xfrm>
            <a:off x="568559" y="1183153"/>
            <a:ext cx="6380152" cy="518563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510E098-5910-AC3B-345C-96ED75656DAA}"/>
              </a:ext>
            </a:extLst>
          </p:cNvPr>
          <p:cNvSpPr/>
          <p:nvPr/>
        </p:nvSpPr>
        <p:spPr>
          <a:xfrm>
            <a:off x="5983709" y="1196416"/>
            <a:ext cx="1894151" cy="353263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7C80B3-DB8D-8556-D988-8E6B59A8216B}"/>
              </a:ext>
            </a:extLst>
          </p:cNvPr>
          <p:cNvSpPr/>
          <p:nvPr/>
        </p:nvSpPr>
        <p:spPr>
          <a:xfrm>
            <a:off x="4504227" y="1712386"/>
            <a:ext cx="2951123" cy="343965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BE482A-69B8-C7B2-3206-82567C97833C}"/>
              </a:ext>
            </a:extLst>
          </p:cNvPr>
          <p:cNvSpPr txBox="1"/>
          <p:nvPr/>
        </p:nvSpPr>
        <p:spPr>
          <a:xfrm>
            <a:off x="6757345" y="2964064"/>
            <a:ext cx="430167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800"/>
              <a:t>ЗАЯВКА </a:t>
            </a:r>
            <a:br>
              <a:rPr lang="ru-RU" sz="4800" dirty="0"/>
            </a:br>
            <a:r>
              <a:rPr lang="ru-RU" sz="4800"/>
              <a:t>КАНДИДАТА</a:t>
            </a:r>
            <a:r>
              <a:rPr lang="ru-RU" sz="4800" dirty="0">
                <a:solidFill>
                  <a:schemeClr val="bg1"/>
                </a:solidFill>
              </a:rPr>
              <a:t> 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8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D0B38-C0D5-9D87-661F-69CC94E51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9B50B5-E368-1EDA-74A3-194AE920491C}"/>
              </a:ext>
            </a:extLst>
          </p:cNvPr>
          <p:cNvSpPr/>
          <p:nvPr/>
        </p:nvSpPr>
        <p:spPr>
          <a:xfrm>
            <a:off x="4989255" y="3960175"/>
            <a:ext cx="7204059" cy="28953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3F7185-AB8F-8572-112F-0D7A7B1BDDB7}"/>
              </a:ext>
            </a:extLst>
          </p:cNvPr>
          <p:cNvSpPr/>
          <p:nvPr/>
        </p:nvSpPr>
        <p:spPr>
          <a:xfrm>
            <a:off x="-1226" y="1935"/>
            <a:ext cx="10305145" cy="2522247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26F545E-1165-983F-3B16-7EBA46ADED84}"/>
              </a:ext>
            </a:extLst>
          </p:cNvPr>
          <p:cNvSpPr/>
          <p:nvPr/>
        </p:nvSpPr>
        <p:spPr>
          <a:xfrm>
            <a:off x="11174617" y="5991617"/>
            <a:ext cx="634846" cy="38036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/>
              <a:t>12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98E1FF-1166-5F44-7476-BB84764A2F36}"/>
              </a:ext>
            </a:extLst>
          </p:cNvPr>
          <p:cNvSpPr/>
          <p:nvPr/>
        </p:nvSpPr>
        <p:spPr>
          <a:xfrm>
            <a:off x="2478047" y="3959431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350"/>
              </a:lnSpc>
            </a:pPr>
            <a:r>
              <a:rPr lang="ru-RU" sz="160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ДОПОЛНИТЕЛЬНОЕ ФОТО </a:t>
            </a:r>
            <a:r>
              <a:rPr lang="ru-RU" sz="1600" b="1" i="0" u="none" strike="noStrike" baseline="0" dirty="0">
                <a:solidFill>
                  <a:srgbClr val="F7E099"/>
                </a:solidFill>
                <a:latin typeface="Aptos"/>
                <a:ea typeface="Segoe UI"/>
                <a:cs typeface="Segoe UI"/>
              </a:rPr>
              <a:t>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68C7C83-9272-E460-29B8-D215267B2E8C}"/>
              </a:ext>
            </a:extLst>
          </p:cNvPr>
          <p:cNvSpPr/>
          <p:nvPr/>
        </p:nvSpPr>
        <p:spPr>
          <a:xfrm>
            <a:off x="6635097" y="3959431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600" b="0" i="0" u="none" strike="noStrike" dirty="0">
                <a:solidFill>
                  <a:schemeClr val="tx1"/>
                </a:solidFill>
                <a:latin typeface="Aptos"/>
              </a:rPr>
              <a:t>ДОПОЛНИТЕЛЬНОЕ ФОТО </a:t>
            </a:r>
            <a:r>
              <a:rPr lang="ru-RU" sz="1600" b="1" i="0" u="none" strike="noStrike" dirty="0">
                <a:solidFill>
                  <a:schemeClr val="tx1"/>
                </a:solidFill>
                <a:latin typeface="Aptos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1CAB9C-656B-4045-EB04-67029928BBB6}"/>
              </a:ext>
            </a:extLst>
          </p:cNvPr>
          <p:cNvSpPr txBox="1"/>
          <p:nvPr/>
        </p:nvSpPr>
        <p:spPr>
          <a:xfrm>
            <a:off x="4873782" y="365911"/>
            <a:ext cx="629970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/>
              <a:t>СУЩЕСТВУЮЩИЙ ВИД (ФОТО):</a:t>
            </a:r>
            <a:endParaRPr lang="ru-RU" sz="1600" dirty="0"/>
          </a:p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небо, на открытом воздухе, колесо, транспортное сред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73574B6-6DAD-B7E6-2FDC-877FBAA83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6" y="4513"/>
            <a:ext cx="10287000" cy="253365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EA81F4D-77BC-8604-DA8B-3FD5148DEC92}"/>
              </a:ext>
            </a:extLst>
          </p:cNvPr>
          <p:cNvSpPr/>
          <p:nvPr/>
        </p:nvSpPr>
        <p:spPr>
          <a:xfrm>
            <a:off x="570785" y="368858"/>
            <a:ext cx="1910193" cy="797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B95289-C56E-E8EB-99FB-4A85CC2DA508}"/>
              </a:ext>
            </a:extLst>
          </p:cNvPr>
          <p:cNvSpPr/>
          <p:nvPr/>
        </p:nvSpPr>
        <p:spPr>
          <a:xfrm>
            <a:off x="2478048" y="866164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ptos"/>
              </a:rPr>
              <a:t>ФОТО УЧАСТКА ПО</a:t>
            </a:r>
            <a:endParaRPr lang="ru-RU" dirty="0">
              <a:solidFill>
                <a:schemeClr val="tx1"/>
              </a:solidFill>
              <a:latin typeface="Aptos"/>
            </a:endParaRP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Aptos"/>
              </a:rPr>
              <a:t> ФАСАДУ СЛЕВА</a:t>
            </a:r>
            <a:endParaRPr lang="ru-RU" dirty="0">
              <a:solidFill>
                <a:srgbClr val="F7E099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0A0E8E5-EBFA-E7A2-5444-62A353935392}"/>
              </a:ext>
            </a:extLst>
          </p:cNvPr>
          <p:cNvSpPr/>
          <p:nvPr/>
        </p:nvSpPr>
        <p:spPr>
          <a:xfrm>
            <a:off x="6635097" y="866163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>
              <a:lnSpc>
                <a:spcPts val="1350"/>
              </a:lnSpc>
            </a:pPr>
            <a:r>
              <a:rPr lang="ru-RU" sz="1600" b="0" i="0" u="none" strike="noStrike" baseline="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ФОТО УЧАСТКА ПО</a:t>
            </a:r>
            <a:r>
              <a:rPr lang="ru-RU" sz="1600" b="0" i="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​</a:t>
            </a:r>
          </a:p>
          <a:p>
            <a:pPr algn="ctr" rtl="0">
              <a:lnSpc>
                <a:spcPts val="1350"/>
              </a:lnSpc>
            </a:pPr>
            <a:r>
              <a:rPr lang="ru-RU" sz="1600" b="0" i="0" u="none" strike="noStrike" baseline="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 ФАСАДУ </a:t>
            </a:r>
            <a:r>
              <a:rPr lang="ru-RU" sz="160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СПРАВА</a:t>
            </a:r>
            <a:r>
              <a:rPr lang="ru-RU" sz="1600" b="1" i="0" u="none" strike="noStrike" baseline="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Изображение выглядит как текст, Шрифт, логотип, желт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2B07ECE-5C36-F355-D863-FF7A1478EC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70" r="-165" b="21087"/>
          <a:stretch>
            <a:fillRect/>
          </a:stretch>
        </p:blipFill>
        <p:spPr>
          <a:xfrm>
            <a:off x="874190" y="370258"/>
            <a:ext cx="1317176" cy="7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0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74618-6B97-CAE7-7C23-2E62F00CF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0558CC-BDEB-82E2-DB2A-C1680F9938E3}"/>
              </a:ext>
            </a:extLst>
          </p:cNvPr>
          <p:cNvSpPr/>
          <p:nvPr/>
        </p:nvSpPr>
        <p:spPr>
          <a:xfrm>
            <a:off x="4989255" y="3960175"/>
            <a:ext cx="7204059" cy="28953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16E075B-4788-8516-11A9-EA06FD0193A7}"/>
              </a:ext>
            </a:extLst>
          </p:cNvPr>
          <p:cNvSpPr/>
          <p:nvPr/>
        </p:nvSpPr>
        <p:spPr>
          <a:xfrm>
            <a:off x="-1226" y="1935"/>
            <a:ext cx="10305145" cy="2522247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9FADDA4-E241-1690-40EC-5E33DD3E6DAA}"/>
              </a:ext>
            </a:extLst>
          </p:cNvPr>
          <p:cNvSpPr/>
          <p:nvPr/>
        </p:nvSpPr>
        <p:spPr>
          <a:xfrm>
            <a:off x="11174617" y="5991617"/>
            <a:ext cx="634846" cy="38036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/>
              <a:t>13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F3F27F-90D8-5649-C062-0CD373FE95B0}"/>
              </a:ext>
            </a:extLst>
          </p:cNvPr>
          <p:cNvSpPr/>
          <p:nvPr/>
        </p:nvSpPr>
        <p:spPr>
          <a:xfrm>
            <a:off x="2478047" y="3959431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350"/>
              </a:lnSpc>
            </a:pPr>
            <a:r>
              <a:rPr lang="ru-RU" sz="160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ФОТО БОКОВОГО ФАСАДА</a:t>
            </a:r>
            <a:r>
              <a:rPr lang="ru-RU" sz="1600" b="1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 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11F3A2A-70DE-43BB-C44A-8ABEFCF2FCEA}"/>
              </a:ext>
            </a:extLst>
          </p:cNvPr>
          <p:cNvSpPr/>
          <p:nvPr/>
        </p:nvSpPr>
        <p:spPr>
          <a:xfrm>
            <a:off x="6635097" y="3959431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600" b="0" i="0" u="none" strike="noStrike" dirty="0">
                <a:solidFill>
                  <a:schemeClr val="tx1"/>
                </a:solidFill>
                <a:latin typeface="Aptos"/>
              </a:rPr>
              <a:t>ФОТО </a:t>
            </a:r>
            <a:r>
              <a:rPr lang="ru-RU" sz="1600" dirty="0">
                <a:solidFill>
                  <a:schemeClr val="tx1"/>
                </a:solidFill>
                <a:latin typeface="Aptos"/>
              </a:rPr>
              <a:t>БОКОВОГО ФАСАДА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7DDCDB-FC5E-EE53-9AE3-1B7358486423}"/>
              </a:ext>
            </a:extLst>
          </p:cNvPr>
          <p:cNvSpPr txBox="1"/>
          <p:nvPr/>
        </p:nvSpPr>
        <p:spPr>
          <a:xfrm>
            <a:off x="4873782" y="365911"/>
            <a:ext cx="629970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/>
              <a:t>СУЩЕСТВУЮЩИЙ ВИД (ФОТО):</a:t>
            </a:r>
            <a:endParaRPr lang="ru-RU" sz="1600" dirty="0"/>
          </a:p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небо, на открытом воздухе, колесо, транспортное сред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9DD81C7-E40F-01E4-0C8B-8E6AA45CD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6" y="-5134"/>
            <a:ext cx="10287000" cy="253365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4A62AF-34EB-3221-5B06-6D77F05FA5CE}"/>
              </a:ext>
            </a:extLst>
          </p:cNvPr>
          <p:cNvSpPr/>
          <p:nvPr/>
        </p:nvSpPr>
        <p:spPr>
          <a:xfrm>
            <a:off x="570785" y="368858"/>
            <a:ext cx="1910193" cy="797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1E231C-DE39-4F00-4DFA-C491C334DAE7}"/>
              </a:ext>
            </a:extLst>
          </p:cNvPr>
          <p:cNvSpPr/>
          <p:nvPr/>
        </p:nvSpPr>
        <p:spPr>
          <a:xfrm>
            <a:off x="2478048" y="866164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ptos"/>
              </a:rPr>
              <a:t>ФОТО ОСНОВНОГО ФАСАДА</a:t>
            </a:r>
            <a:r>
              <a:rPr lang="ru-RU" sz="1600" b="1" i="0" u="none" strike="noStrike" baseline="0" dirty="0">
                <a:solidFill>
                  <a:srgbClr val="F7E099"/>
                </a:solidFill>
                <a:latin typeface="Aptos"/>
              </a:rPr>
              <a:t> </a:t>
            </a:r>
            <a:endParaRPr lang="ru-RU" dirty="0">
              <a:solidFill>
                <a:srgbClr val="F7E099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4FBBF0-5C89-AFF5-7EB2-F6C05AEDEA04}"/>
              </a:ext>
            </a:extLst>
          </p:cNvPr>
          <p:cNvSpPr/>
          <p:nvPr/>
        </p:nvSpPr>
        <p:spPr>
          <a:xfrm>
            <a:off x="6635097" y="866163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350"/>
              </a:lnSpc>
            </a:pPr>
            <a:r>
              <a:rPr lang="ru-RU" sz="1600" b="0" i="0" u="none" strike="noStrike" baseline="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ФОТО </a:t>
            </a:r>
            <a:r>
              <a:rPr lang="ru-RU" sz="160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ОСНОВНОГО ФАСАДА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Изображение выглядит как текст, Шрифт, логотип, желт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435A01-0CD4-9879-E7A6-C8080F9E28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70" r="-165" b="21087"/>
          <a:stretch>
            <a:fillRect/>
          </a:stretch>
        </p:blipFill>
        <p:spPr>
          <a:xfrm>
            <a:off x="874190" y="370258"/>
            <a:ext cx="1317176" cy="7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09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3D10B-F283-9B9C-A0EE-20FE916B3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958C55-E4E8-3C01-7434-AD616961E753}"/>
              </a:ext>
            </a:extLst>
          </p:cNvPr>
          <p:cNvSpPr/>
          <p:nvPr/>
        </p:nvSpPr>
        <p:spPr>
          <a:xfrm>
            <a:off x="4989255" y="3960175"/>
            <a:ext cx="7204059" cy="28953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1E5BD2-7E17-0F75-D64B-11E0AC6F7985}"/>
              </a:ext>
            </a:extLst>
          </p:cNvPr>
          <p:cNvSpPr/>
          <p:nvPr/>
        </p:nvSpPr>
        <p:spPr>
          <a:xfrm>
            <a:off x="-1226" y="1935"/>
            <a:ext cx="10305145" cy="2522247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76E5F34-139A-A225-2804-117604EF6A28}"/>
              </a:ext>
            </a:extLst>
          </p:cNvPr>
          <p:cNvSpPr/>
          <p:nvPr/>
        </p:nvSpPr>
        <p:spPr>
          <a:xfrm>
            <a:off x="11174617" y="5991617"/>
            <a:ext cx="634846" cy="38036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/>
              <a:t>14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A75877-ADB1-D95B-D06E-23E88728B905}"/>
              </a:ext>
            </a:extLst>
          </p:cNvPr>
          <p:cNvSpPr/>
          <p:nvPr/>
        </p:nvSpPr>
        <p:spPr>
          <a:xfrm>
            <a:off x="2478047" y="3959431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350"/>
              </a:lnSpc>
            </a:pPr>
            <a:r>
              <a:rPr lang="ru-RU" sz="160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ДОПОЛНИТЕЛЬНОЕ ФОТО </a:t>
            </a:r>
            <a:r>
              <a:rPr lang="ru-RU" sz="1600" b="1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EBBBA46-241E-C268-DE58-FFE5C86677E6}"/>
              </a:ext>
            </a:extLst>
          </p:cNvPr>
          <p:cNvSpPr/>
          <p:nvPr/>
        </p:nvSpPr>
        <p:spPr>
          <a:xfrm>
            <a:off x="6635097" y="3959431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ptos"/>
              </a:rPr>
              <a:t>ДОПОЛНИТЕЛЬНОЕ </a:t>
            </a:r>
            <a:r>
              <a:rPr lang="ru-RU" sz="1600" b="0" i="0" u="none" strike="noStrike" dirty="0">
                <a:solidFill>
                  <a:schemeClr val="tx1"/>
                </a:solidFill>
                <a:latin typeface="Aptos"/>
              </a:rPr>
              <a:t>ФОТО </a:t>
            </a:r>
            <a:r>
              <a:rPr lang="ru-RU" sz="1600" b="1" dirty="0">
                <a:solidFill>
                  <a:schemeClr val="tx1"/>
                </a:solidFill>
                <a:latin typeface="Aptos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757A17-1AA1-D980-CD2B-C8E77B138F6A}"/>
              </a:ext>
            </a:extLst>
          </p:cNvPr>
          <p:cNvSpPr txBox="1"/>
          <p:nvPr/>
        </p:nvSpPr>
        <p:spPr>
          <a:xfrm>
            <a:off x="4873782" y="365911"/>
            <a:ext cx="629970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/>
              <a:t>СУЩЕСТВУЮЩИЙ ВИД (ФОТО):</a:t>
            </a:r>
            <a:endParaRPr lang="ru-RU" sz="1600" dirty="0"/>
          </a:p>
          <a:p>
            <a:pPr algn="ctr"/>
            <a:endParaRPr lang="ru-RU"/>
          </a:p>
        </p:txBody>
      </p:sp>
      <p:pic>
        <p:nvPicPr>
          <p:cNvPr id="5" name="Рисунок 4" descr="Изображение выглядит как небо, на открытом воздухе, колесо, транспортное сред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1576AE6-39B4-3016-100F-87B069B06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5" y="4512"/>
            <a:ext cx="10287000" cy="253365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0FD2D0F-103B-2F05-7CAD-5D95FE51721C}"/>
              </a:ext>
            </a:extLst>
          </p:cNvPr>
          <p:cNvSpPr/>
          <p:nvPr/>
        </p:nvSpPr>
        <p:spPr>
          <a:xfrm>
            <a:off x="570785" y="368858"/>
            <a:ext cx="1910193" cy="797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A12AD2-C406-B694-8A91-280125B43DEC}"/>
              </a:ext>
            </a:extLst>
          </p:cNvPr>
          <p:cNvSpPr/>
          <p:nvPr/>
        </p:nvSpPr>
        <p:spPr>
          <a:xfrm>
            <a:off x="2478048" y="866164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ptos"/>
              </a:rPr>
              <a:t>ФОТО СЕРВИСА</a:t>
            </a:r>
            <a:r>
              <a:rPr lang="ru-RU" sz="1600" b="1" i="0" u="none" strike="noStrike" baseline="0" dirty="0">
                <a:solidFill>
                  <a:schemeClr val="tx1"/>
                </a:solidFill>
                <a:latin typeface="Aptos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F51767B-19E0-9FCB-B3EB-B767401668CE}"/>
              </a:ext>
            </a:extLst>
          </p:cNvPr>
          <p:cNvSpPr/>
          <p:nvPr/>
        </p:nvSpPr>
        <p:spPr>
          <a:xfrm>
            <a:off x="6635097" y="866163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350"/>
              </a:lnSpc>
            </a:pPr>
            <a:r>
              <a:rPr lang="ru-RU" sz="1600" b="0" i="0" u="none" strike="noStrike" baseline="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ФОТО </a:t>
            </a:r>
            <a:r>
              <a:rPr lang="ru-RU" sz="160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СЕРВИСА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Изображение выглядит как текст, Шрифт, логотип, желт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888119F-BC5C-7D2F-3B3B-A5CB0DABA5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70" r="-165" b="21087"/>
          <a:stretch>
            <a:fillRect/>
          </a:stretch>
        </p:blipFill>
        <p:spPr>
          <a:xfrm>
            <a:off x="874190" y="370258"/>
            <a:ext cx="1317176" cy="7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69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98071-3F85-5333-6AEB-9C8C4C73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7CF176-930E-4787-2304-57F0277729A6}"/>
              </a:ext>
            </a:extLst>
          </p:cNvPr>
          <p:cNvSpPr/>
          <p:nvPr/>
        </p:nvSpPr>
        <p:spPr>
          <a:xfrm>
            <a:off x="4989255" y="3960175"/>
            <a:ext cx="7204059" cy="28953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D5211ED-1392-7546-D653-07A4609A1195}"/>
              </a:ext>
            </a:extLst>
          </p:cNvPr>
          <p:cNvSpPr/>
          <p:nvPr/>
        </p:nvSpPr>
        <p:spPr>
          <a:xfrm>
            <a:off x="-1226" y="1935"/>
            <a:ext cx="10305145" cy="2522247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20D3704-E664-6484-18DD-C34D1B951F60}"/>
              </a:ext>
            </a:extLst>
          </p:cNvPr>
          <p:cNvSpPr/>
          <p:nvPr/>
        </p:nvSpPr>
        <p:spPr>
          <a:xfrm>
            <a:off x="11174617" y="5991617"/>
            <a:ext cx="634846" cy="38036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/>
              <a:t>15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2D8CEA-08AA-A646-67B2-00A2C0396F8A}"/>
              </a:ext>
            </a:extLst>
          </p:cNvPr>
          <p:cNvSpPr/>
          <p:nvPr/>
        </p:nvSpPr>
        <p:spPr>
          <a:xfrm>
            <a:off x="2478047" y="3959431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350"/>
              </a:lnSpc>
            </a:pPr>
            <a:r>
              <a:rPr lang="ru-RU" sz="160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ДОПОЛНИТЕЛЬНОЕ ФОТО </a:t>
            </a:r>
            <a:r>
              <a:rPr lang="ru-RU" sz="1600" b="1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9E24960-D36F-7EC8-A55D-795D8D37E187}"/>
              </a:ext>
            </a:extLst>
          </p:cNvPr>
          <p:cNvSpPr/>
          <p:nvPr/>
        </p:nvSpPr>
        <p:spPr>
          <a:xfrm>
            <a:off x="6635097" y="3959431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ptos"/>
              </a:rPr>
              <a:t>ДОПОЛНИТЕЛЬНОЕ </a:t>
            </a:r>
            <a:r>
              <a:rPr lang="ru-RU" sz="1600" b="0" i="0" u="none" strike="noStrike" dirty="0">
                <a:solidFill>
                  <a:schemeClr val="tx1"/>
                </a:solidFill>
                <a:latin typeface="Aptos"/>
              </a:rPr>
              <a:t>ФОТО </a:t>
            </a:r>
            <a:r>
              <a:rPr lang="ru-RU" sz="1600" b="1" dirty="0">
                <a:solidFill>
                  <a:schemeClr val="tx1"/>
                </a:solidFill>
                <a:latin typeface="Aptos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645866-D655-45FA-744B-E1547804D7C6}"/>
              </a:ext>
            </a:extLst>
          </p:cNvPr>
          <p:cNvSpPr txBox="1"/>
          <p:nvPr/>
        </p:nvSpPr>
        <p:spPr>
          <a:xfrm>
            <a:off x="4873782" y="365911"/>
            <a:ext cx="629970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/>
              <a:t>СУЩЕСТВУЮЩИЙ ВИД (ФОТО):</a:t>
            </a:r>
            <a:endParaRPr lang="ru-RU" sz="1600" dirty="0"/>
          </a:p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небо, на открытом воздухе, колесо, транспортное сред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6B73D90-631F-6054-9298-02449B9C0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5" y="-5927"/>
            <a:ext cx="10287000" cy="253365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1A1DEF5-AB75-DE97-D604-8209C0C8826C}"/>
              </a:ext>
            </a:extLst>
          </p:cNvPr>
          <p:cNvSpPr/>
          <p:nvPr/>
        </p:nvSpPr>
        <p:spPr>
          <a:xfrm>
            <a:off x="570785" y="368858"/>
            <a:ext cx="1910193" cy="797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38AD34-977B-5366-E6AC-6AF2CBAC1F74}"/>
              </a:ext>
            </a:extLst>
          </p:cNvPr>
          <p:cNvSpPr/>
          <p:nvPr/>
        </p:nvSpPr>
        <p:spPr>
          <a:xfrm>
            <a:off x="2478048" y="866164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ptos"/>
              </a:rPr>
              <a:t>ФОТО ШОУ-РУМА</a:t>
            </a:r>
            <a:r>
              <a:rPr lang="ru-RU" sz="1600" b="1" i="0" u="none" strike="noStrike" baseline="0" dirty="0">
                <a:solidFill>
                  <a:srgbClr val="F7E099"/>
                </a:solidFill>
                <a:latin typeface="Aptos"/>
              </a:rPr>
              <a:t> </a:t>
            </a:r>
            <a:endParaRPr lang="ru-RU" dirty="0">
              <a:solidFill>
                <a:srgbClr val="F7E099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E5C3DD8-EF11-F181-491F-6DF02173A6DD}"/>
              </a:ext>
            </a:extLst>
          </p:cNvPr>
          <p:cNvSpPr/>
          <p:nvPr/>
        </p:nvSpPr>
        <p:spPr>
          <a:xfrm>
            <a:off x="6635097" y="866163"/>
            <a:ext cx="3656954" cy="238801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350"/>
              </a:lnSpc>
            </a:pPr>
            <a:r>
              <a:rPr lang="ru-RU" sz="1600" b="0" i="0" u="none" strike="noStrike" baseline="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ФОТО </a:t>
            </a:r>
            <a:r>
              <a:rPr lang="ru-RU" sz="1600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ШОУ-РУМА</a:t>
            </a:r>
            <a:r>
              <a:rPr lang="ru-RU" sz="1600" b="1" dirty="0">
                <a:solidFill>
                  <a:schemeClr val="tx1"/>
                </a:solidFill>
                <a:latin typeface="Aptos"/>
                <a:ea typeface="Segoe UI"/>
                <a:cs typeface="Segoe UI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Изображение выглядит как текст, Шрифт, логотип, желт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E1C2CC6-6CF0-3780-B991-C13367A6C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70" r="-165" b="21087"/>
          <a:stretch>
            <a:fillRect/>
          </a:stretch>
        </p:blipFill>
        <p:spPr>
          <a:xfrm>
            <a:off x="874190" y="370258"/>
            <a:ext cx="1317176" cy="7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25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33B9C-6496-E753-A873-961764E7C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92D7D5-2BAB-1121-480A-632152F272FA}"/>
              </a:ext>
            </a:extLst>
          </p:cNvPr>
          <p:cNvSpPr/>
          <p:nvPr/>
        </p:nvSpPr>
        <p:spPr>
          <a:xfrm>
            <a:off x="-1225" y="1934"/>
            <a:ext cx="12194540" cy="68536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</a:p>
        </p:txBody>
      </p:sp>
      <p:pic>
        <p:nvPicPr>
          <p:cNvPr id="2" name="Рисунок 1" descr="Изображение выглядит как небо, на открытом воздухе, трава, тракто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2D8F7C3-9376-A58D-B71F-4B8ADFD2A0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t="-47" r="-71" b="14881"/>
          <a:stretch>
            <a:fillRect/>
          </a:stretch>
        </p:blipFill>
        <p:spPr>
          <a:xfrm>
            <a:off x="4306" y="380"/>
            <a:ext cx="12185750" cy="685589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69E5CF-3717-59EA-290D-79C043DEEF1C}"/>
              </a:ext>
            </a:extLst>
          </p:cNvPr>
          <p:cNvSpPr/>
          <p:nvPr/>
        </p:nvSpPr>
        <p:spPr>
          <a:xfrm>
            <a:off x="11174617" y="5991617"/>
            <a:ext cx="634846" cy="38036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/>
              <a:t>16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F789E67-24EE-8EC2-4D32-2EC251D94F2E}"/>
              </a:ext>
            </a:extLst>
          </p:cNvPr>
          <p:cNvSpPr/>
          <p:nvPr/>
        </p:nvSpPr>
        <p:spPr>
          <a:xfrm>
            <a:off x="570785" y="368858"/>
            <a:ext cx="1910193" cy="797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C560DB-9C22-80A7-4FCB-01296CF68C80}"/>
              </a:ext>
            </a:extLst>
          </p:cNvPr>
          <p:cNvSpPr/>
          <p:nvPr/>
        </p:nvSpPr>
        <p:spPr>
          <a:xfrm>
            <a:off x="2712044" y="1732847"/>
            <a:ext cx="3747014" cy="427057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08206F8-2762-7157-7EDE-415290CB72BF}"/>
              </a:ext>
            </a:extLst>
          </p:cNvPr>
          <p:cNvSpPr/>
          <p:nvPr/>
        </p:nvSpPr>
        <p:spPr>
          <a:xfrm>
            <a:off x="4188281" y="2128812"/>
            <a:ext cx="4426797" cy="347649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Изображение выглядит как текст, Шрифт, логотип, желт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D05B7C-9519-634E-684F-01C1B066C9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70" r="-165" b="21087"/>
          <a:stretch>
            <a:fillRect/>
          </a:stretch>
        </p:blipFill>
        <p:spPr>
          <a:xfrm>
            <a:off x="874190" y="370258"/>
            <a:ext cx="1317176" cy="789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26544F-36CD-35D1-8E72-DCD83EAC2878}"/>
              </a:ext>
            </a:extLst>
          </p:cNvPr>
          <p:cNvSpPr txBox="1"/>
          <p:nvPr/>
        </p:nvSpPr>
        <p:spPr>
          <a:xfrm>
            <a:off x="4470625" y="2302070"/>
            <a:ext cx="606697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800" dirty="0"/>
              <a:t>БУДЕМ РАДЫ </a:t>
            </a:r>
            <a:br>
              <a:rPr lang="ru-RU" sz="4800" dirty="0"/>
            </a:br>
            <a:r>
              <a:rPr lang="ru-RU" sz="4800" dirty="0"/>
              <a:t>СОТРУДНИЧЕСТВУ! </a:t>
            </a:r>
            <a:r>
              <a:rPr lang="ru-RU" sz="4800" dirty="0">
                <a:solidFill>
                  <a:schemeClr val="bg1"/>
                </a:solidFill>
              </a:rPr>
              <a:t> 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7FFAC-9C45-4B6F-F26D-50F81EF43F6A}"/>
              </a:ext>
            </a:extLst>
          </p:cNvPr>
          <p:cNvSpPr txBox="1"/>
          <p:nvPr/>
        </p:nvSpPr>
        <p:spPr>
          <a:xfrm>
            <a:off x="4585551" y="4963861"/>
            <a:ext cx="2066472" cy="7116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dirty="0"/>
              <a:t>С уважением, </a:t>
            </a:r>
            <a:endParaRPr lang="ru-RU" dirty="0"/>
          </a:p>
          <a:p>
            <a:pPr>
              <a:lnSpc>
                <a:spcPts val="2000"/>
              </a:lnSpc>
            </a:pPr>
            <a:r>
              <a:rPr lang="ru-RU" sz="1600" dirty="0"/>
              <a:t>POLAR BADGER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4800" dirty="0">
                <a:solidFill>
                  <a:schemeClr val="bg1"/>
                </a:solidFill>
              </a:rPr>
              <a:t>  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4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2B190-C3CB-248A-5246-5F5231BF4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на открытом воздухе, трава, небо, тракто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E31CDD-C059-6CE8-B531-B69E1DEA4C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568" y="2400"/>
            <a:ext cx="12188401" cy="685817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DB5136-16B4-2770-D7D9-95441B909614}"/>
              </a:ext>
            </a:extLst>
          </p:cNvPr>
          <p:cNvSpPr/>
          <p:nvPr/>
        </p:nvSpPr>
        <p:spPr>
          <a:xfrm>
            <a:off x="11174617" y="5991617"/>
            <a:ext cx="634846" cy="38036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/>
              <a:t>2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35B70E-A848-98A4-75B8-FED4307B32CC}"/>
              </a:ext>
            </a:extLst>
          </p:cNvPr>
          <p:cNvSpPr/>
          <p:nvPr/>
        </p:nvSpPr>
        <p:spPr>
          <a:xfrm>
            <a:off x="2945365" y="1440549"/>
            <a:ext cx="6213327" cy="3685509"/>
          </a:xfrm>
          <a:prstGeom prst="rect">
            <a:avLst/>
          </a:prstGeom>
          <a:solidFill>
            <a:srgbClr val="F7E099"/>
          </a:solidFill>
          <a:ln>
            <a:solidFill>
              <a:srgbClr val="F7E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8E2588E-614F-00A5-7953-141FD7E0ACC2}"/>
              </a:ext>
            </a:extLst>
          </p:cNvPr>
          <p:cNvSpPr/>
          <p:nvPr/>
        </p:nvSpPr>
        <p:spPr>
          <a:xfrm>
            <a:off x="570785" y="368858"/>
            <a:ext cx="1910193" cy="797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DBA40C4-3DE9-1FFF-222B-34F10E99E162}"/>
              </a:ext>
            </a:extLst>
          </p:cNvPr>
          <p:cNvSpPr/>
          <p:nvPr/>
        </p:nvSpPr>
        <p:spPr>
          <a:xfrm>
            <a:off x="3058272" y="1556028"/>
            <a:ext cx="5988539" cy="34608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29ED44-F349-3C8E-6B0D-6E8AEB171B5D}"/>
              </a:ext>
            </a:extLst>
          </p:cNvPr>
          <p:cNvSpPr txBox="1"/>
          <p:nvPr/>
        </p:nvSpPr>
        <p:spPr>
          <a:xfrm>
            <a:off x="5360722" y="2645957"/>
            <a:ext cx="430167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800" dirty="0"/>
              <a:t>  </a:t>
            </a:r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C2EAA493-676F-F4CE-1CAB-65A39549BE04}"/>
              </a:ext>
            </a:extLst>
          </p:cNvPr>
          <p:cNvCxnSpPr/>
          <p:nvPr/>
        </p:nvCxnSpPr>
        <p:spPr>
          <a:xfrm flipV="1">
            <a:off x="3049400" y="2425604"/>
            <a:ext cx="6002180" cy="286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13EB8A9D-ED2F-1252-1DE0-3B88CA74114C}"/>
              </a:ext>
            </a:extLst>
          </p:cNvPr>
          <p:cNvCxnSpPr>
            <a:cxnSpLocks/>
          </p:cNvCxnSpPr>
          <p:nvPr/>
        </p:nvCxnSpPr>
        <p:spPr>
          <a:xfrm>
            <a:off x="3052258" y="3553441"/>
            <a:ext cx="5994553" cy="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DE9E643-EB37-B8C2-C999-05482DE6FD8C}"/>
              </a:ext>
            </a:extLst>
          </p:cNvPr>
          <p:cNvCxnSpPr/>
          <p:nvPr/>
        </p:nvCxnSpPr>
        <p:spPr>
          <a:xfrm>
            <a:off x="6046674" y="1553254"/>
            <a:ext cx="20594" cy="345989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7552D97-D5C1-170A-D770-0EC1ED1D8EE9}"/>
              </a:ext>
            </a:extLst>
          </p:cNvPr>
          <p:cNvSpPr txBox="1"/>
          <p:nvPr/>
        </p:nvSpPr>
        <p:spPr>
          <a:xfrm>
            <a:off x="3680816" y="2842411"/>
            <a:ext cx="302765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/>
              <a:t>ГОРОД:</a:t>
            </a:r>
            <a:r>
              <a:rPr lang="ru-RU" sz="1200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1B55C-447A-F43A-CEEE-2C1A6417CC1B}"/>
              </a:ext>
            </a:extLst>
          </p:cNvPr>
          <p:cNvSpPr txBox="1"/>
          <p:nvPr/>
        </p:nvSpPr>
        <p:spPr>
          <a:xfrm>
            <a:off x="3680816" y="4147475"/>
            <a:ext cx="302765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/>
              <a:t>ДАТА:</a:t>
            </a:r>
            <a:r>
              <a:rPr lang="ru-RU" sz="16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25" name="Рисунок 24" descr="Изображение выглядит как текст, Шрифт, логотип, желт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5FE5ED2-482B-381C-3357-5ED22CDCD6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70" r="-165" b="21087"/>
          <a:stretch>
            <a:fillRect/>
          </a:stretch>
        </p:blipFill>
        <p:spPr>
          <a:xfrm>
            <a:off x="874190" y="370258"/>
            <a:ext cx="1317176" cy="789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DC01C6-5671-DDB7-20F6-2526A072B0E7}"/>
              </a:ext>
            </a:extLst>
          </p:cNvPr>
          <p:cNvSpPr txBox="1"/>
          <p:nvPr/>
        </p:nvSpPr>
        <p:spPr>
          <a:xfrm>
            <a:off x="3680816" y="1823813"/>
            <a:ext cx="302765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/>
              <a:t>КОМПАНИЯ: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63A52-965E-D501-F18F-E6E330BCE726}"/>
              </a:ext>
            </a:extLst>
          </p:cNvPr>
          <p:cNvSpPr txBox="1"/>
          <p:nvPr/>
        </p:nvSpPr>
        <p:spPr>
          <a:xfrm>
            <a:off x="874190" y="5658846"/>
            <a:ext cx="967333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ФОРМАТ ПРЕДПОЛАГАЕМОГО СОТРУДНИЧЕСТВА: </a:t>
            </a:r>
            <a:r>
              <a:rPr lang="en-US" sz="2400" dirty="0"/>
              <a:t> </a:t>
            </a:r>
            <a:r>
              <a:rPr lang="ru-RU" sz="2400" dirty="0"/>
              <a:t>ДИЛЕР</a:t>
            </a:r>
            <a:r>
              <a:rPr lang="en-US" sz="2400" dirty="0"/>
              <a:t> / </a:t>
            </a:r>
            <a:r>
              <a:rPr lang="ru-RU" sz="2400" dirty="0"/>
              <a:t>ПАРТНЕР </a:t>
            </a:r>
          </a:p>
        </p:txBody>
      </p:sp>
    </p:spTree>
    <p:extLst>
      <p:ext uri="{BB962C8B-B14F-4D97-AF65-F5344CB8AC3E}">
        <p14:creationId xmlns:p14="http://schemas.microsoft.com/office/powerpoint/2010/main" val="344649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9FFB2-F18F-9F89-FAA7-E763F8F71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70CD0A79-9D45-5137-AF08-9DFE9A720A0E}"/>
              </a:ext>
            </a:extLst>
          </p:cNvPr>
          <p:cNvCxnSpPr/>
          <p:nvPr/>
        </p:nvCxnSpPr>
        <p:spPr>
          <a:xfrm>
            <a:off x="2315307" y="1133230"/>
            <a:ext cx="9769" cy="4884615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0C92F3-CD24-BA12-AE71-6F1D1FAC5E80}"/>
              </a:ext>
            </a:extLst>
          </p:cNvPr>
          <p:cNvSpPr/>
          <p:nvPr/>
        </p:nvSpPr>
        <p:spPr>
          <a:xfrm>
            <a:off x="11164179" y="5981179"/>
            <a:ext cx="634846" cy="38036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/>
              <a:t>3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B6F194-F89F-746F-FBA7-F3AC2E485E4B}"/>
              </a:ext>
            </a:extLst>
          </p:cNvPr>
          <p:cNvSpPr/>
          <p:nvPr/>
        </p:nvSpPr>
        <p:spPr>
          <a:xfrm>
            <a:off x="570785" y="368858"/>
            <a:ext cx="1910193" cy="797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Изображение выглядит как текст, Шрифт, логотип, желт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DDF43C7-CF5A-F345-94EC-1356DB8AC1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70" r="-165" b="21087"/>
          <a:stretch>
            <a:fillRect/>
          </a:stretch>
        </p:blipFill>
        <p:spPr>
          <a:xfrm>
            <a:off x="893728" y="370258"/>
            <a:ext cx="1317176" cy="7898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044864-C840-BCD1-A858-00A38F6FB3AF}"/>
              </a:ext>
            </a:extLst>
          </p:cNvPr>
          <p:cNvSpPr txBox="1"/>
          <p:nvPr/>
        </p:nvSpPr>
        <p:spPr>
          <a:xfrm>
            <a:off x="869460" y="1240694"/>
            <a:ext cx="508976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/>
              <a:t>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4BE7207-CC7E-705E-554A-CC70E7E59A5B}"/>
              </a:ext>
            </a:extLst>
          </p:cNvPr>
          <p:cNvSpPr/>
          <p:nvPr/>
        </p:nvSpPr>
        <p:spPr>
          <a:xfrm>
            <a:off x="578039" y="1157995"/>
            <a:ext cx="11219571" cy="371988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solidFill>
                  <a:srgbClr val="000000"/>
                </a:solidFill>
              </a:rPr>
              <a:t>КОНТАКТНАЯ ИНФОРМАЦИЯ  КОМПАНИИ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625C34-7DBD-3750-FA3F-86E9C6258511}"/>
              </a:ext>
            </a:extLst>
          </p:cNvPr>
          <p:cNvSpPr/>
          <p:nvPr/>
        </p:nvSpPr>
        <p:spPr>
          <a:xfrm>
            <a:off x="573535" y="1157992"/>
            <a:ext cx="11224227" cy="48296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16D783D4-0AAE-9BD2-0A93-352BD460DD7C}"/>
              </a:ext>
            </a:extLst>
          </p:cNvPr>
          <p:cNvCxnSpPr>
            <a:cxnSpLocks/>
          </p:cNvCxnSpPr>
          <p:nvPr/>
        </p:nvCxnSpPr>
        <p:spPr>
          <a:xfrm>
            <a:off x="576384" y="1983152"/>
            <a:ext cx="11220938" cy="44939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DCD75B5C-079A-E98A-F77B-08C279807B21}"/>
              </a:ext>
            </a:extLst>
          </p:cNvPr>
          <p:cNvCxnSpPr>
            <a:cxnSpLocks/>
          </p:cNvCxnSpPr>
          <p:nvPr/>
        </p:nvCxnSpPr>
        <p:spPr>
          <a:xfrm>
            <a:off x="576383" y="2285999"/>
            <a:ext cx="11220938" cy="44939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100E9B9-44B3-93EF-3973-F98E7275DBE4}"/>
              </a:ext>
            </a:extLst>
          </p:cNvPr>
          <p:cNvCxnSpPr>
            <a:cxnSpLocks/>
          </p:cNvCxnSpPr>
          <p:nvPr/>
        </p:nvCxnSpPr>
        <p:spPr>
          <a:xfrm flipV="1">
            <a:off x="576383" y="4196860"/>
            <a:ext cx="11220938" cy="13676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0EB5388-14CC-EDC3-EFB4-21692507668F}"/>
              </a:ext>
            </a:extLst>
          </p:cNvPr>
          <p:cNvCxnSpPr>
            <a:cxnSpLocks/>
          </p:cNvCxnSpPr>
          <p:nvPr/>
        </p:nvCxnSpPr>
        <p:spPr>
          <a:xfrm>
            <a:off x="6828691" y="3800229"/>
            <a:ext cx="0" cy="2178539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22A6020-E545-A16C-1A5F-57E5DE46B013}"/>
              </a:ext>
            </a:extLst>
          </p:cNvPr>
          <p:cNvSpPr/>
          <p:nvPr/>
        </p:nvSpPr>
        <p:spPr>
          <a:xfrm>
            <a:off x="578039" y="3424456"/>
            <a:ext cx="11219571" cy="371988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solidFill>
                  <a:srgbClr val="000000"/>
                </a:solidFill>
              </a:rPr>
              <a:t>МЕНЕДЖЕРЫ ПРОЕКТА </a:t>
            </a:r>
            <a:endParaRPr lang="ru-RU" sz="1600" dirty="0">
              <a:solidFill>
                <a:srgbClr val="000000"/>
              </a:solidFill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566B07BB-9D7E-A8FC-A35A-6C2680CD7212}"/>
              </a:ext>
            </a:extLst>
          </p:cNvPr>
          <p:cNvCxnSpPr>
            <a:cxnSpLocks/>
          </p:cNvCxnSpPr>
          <p:nvPr/>
        </p:nvCxnSpPr>
        <p:spPr>
          <a:xfrm flipV="1">
            <a:off x="576383" y="3806091"/>
            <a:ext cx="11220938" cy="13676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68B9C11E-9C45-D19B-9B59-C981E085FEBE}"/>
              </a:ext>
            </a:extLst>
          </p:cNvPr>
          <p:cNvCxnSpPr>
            <a:cxnSpLocks/>
          </p:cNvCxnSpPr>
          <p:nvPr/>
        </p:nvCxnSpPr>
        <p:spPr>
          <a:xfrm flipV="1">
            <a:off x="576382" y="3415321"/>
            <a:ext cx="11220938" cy="42983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A144B5F-8A56-4704-A071-EFB86A79644F}"/>
              </a:ext>
            </a:extLst>
          </p:cNvPr>
          <p:cNvSpPr txBox="1"/>
          <p:nvPr/>
        </p:nvSpPr>
        <p:spPr>
          <a:xfrm>
            <a:off x="771048" y="1533769"/>
            <a:ext cx="28819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НАИМЕНОВАНИЕ:</a:t>
            </a:r>
            <a:r>
              <a:rPr lang="ru-RU" sz="1200" dirty="0"/>
              <a:t> </a:t>
            </a:r>
            <a:endParaRPr lang="ru-RU" b="1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BE49F6-4A3E-C448-600A-E229A5438671}"/>
              </a:ext>
            </a:extLst>
          </p:cNvPr>
          <p:cNvSpPr txBox="1"/>
          <p:nvPr/>
        </p:nvSpPr>
        <p:spPr>
          <a:xfrm>
            <a:off x="771769" y="2031999"/>
            <a:ext cx="244230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/>
              <a:t>АДРЕСС: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8506A4-25A2-DB77-57B1-FB23F82C1D03}"/>
              </a:ext>
            </a:extLst>
          </p:cNvPr>
          <p:cNvSpPr txBox="1"/>
          <p:nvPr/>
        </p:nvSpPr>
        <p:spPr>
          <a:xfrm>
            <a:off x="762001" y="2334844"/>
            <a:ext cx="32629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/>
              <a:t>КАДАСТРОВЫЙ </a:t>
            </a:r>
          </a:p>
          <a:p>
            <a:r>
              <a:rPr lang="ru-RU" sz="1200"/>
              <a:t>НОМЕР УЧАСТКА: </a:t>
            </a: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C9CC7996-008F-8C6A-5268-3CBD5BE3CE82}"/>
              </a:ext>
            </a:extLst>
          </p:cNvPr>
          <p:cNvCxnSpPr>
            <a:cxnSpLocks/>
          </p:cNvCxnSpPr>
          <p:nvPr/>
        </p:nvCxnSpPr>
        <p:spPr>
          <a:xfrm>
            <a:off x="576383" y="2745153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C77C21C-B6E6-7D92-A108-71FE34E2D120}"/>
              </a:ext>
            </a:extLst>
          </p:cNvPr>
          <p:cNvSpPr txBox="1"/>
          <p:nvPr/>
        </p:nvSpPr>
        <p:spPr>
          <a:xfrm>
            <a:off x="771771" y="2774458"/>
            <a:ext cx="32629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dirty="0"/>
          </a:p>
          <a:p>
            <a:r>
              <a:rPr lang="ru-RU" sz="1200"/>
              <a:t>КОНТАКТЫ:</a:t>
            </a:r>
            <a:endParaRPr lang="ru-RU" sz="1100"/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E6464F18-3654-C1EC-4283-BAB226CC6841}"/>
              </a:ext>
            </a:extLst>
          </p:cNvPr>
          <p:cNvCxnSpPr>
            <a:cxnSpLocks/>
          </p:cNvCxnSpPr>
          <p:nvPr/>
        </p:nvCxnSpPr>
        <p:spPr>
          <a:xfrm flipH="1">
            <a:off x="6535636" y="2004146"/>
            <a:ext cx="1" cy="302847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DD6F3BB4-5CDF-441A-5A97-880DAFF5EE18}"/>
              </a:ext>
            </a:extLst>
          </p:cNvPr>
          <p:cNvCxnSpPr>
            <a:cxnSpLocks/>
          </p:cNvCxnSpPr>
          <p:nvPr/>
        </p:nvCxnSpPr>
        <p:spPr>
          <a:xfrm flipH="1">
            <a:off x="7152207" y="2018133"/>
            <a:ext cx="1" cy="302847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2D876C7C-C12D-C888-000C-FEFC7931685D}"/>
              </a:ext>
            </a:extLst>
          </p:cNvPr>
          <p:cNvCxnSpPr>
            <a:cxnSpLocks/>
          </p:cNvCxnSpPr>
          <p:nvPr/>
        </p:nvCxnSpPr>
        <p:spPr>
          <a:xfrm flipV="1">
            <a:off x="576381" y="4519244"/>
            <a:ext cx="11220939" cy="13675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6BF4465F-FC57-52D9-81FC-342DCD5F6445}"/>
              </a:ext>
            </a:extLst>
          </p:cNvPr>
          <p:cNvCxnSpPr>
            <a:cxnSpLocks/>
          </p:cNvCxnSpPr>
          <p:nvPr/>
        </p:nvCxnSpPr>
        <p:spPr>
          <a:xfrm flipV="1">
            <a:off x="576382" y="4841628"/>
            <a:ext cx="11220938" cy="3907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295FA9E-901D-E4EF-4710-079C0DEE903C}"/>
              </a:ext>
            </a:extLst>
          </p:cNvPr>
          <p:cNvSpPr txBox="1"/>
          <p:nvPr/>
        </p:nvSpPr>
        <p:spPr>
          <a:xfrm>
            <a:off x="6574694" y="2031997"/>
            <a:ext cx="73269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/>
              <a:t>ИНН:</a:t>
            </a:r>
            <a:endParaRPr lang="ru-RU" sz="1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6ED304-E3E0-7281-D3E5-3F5B031168AB}"/>
              </a:ext>
            </a:extLst>
          </p:cNvPr>
          <p:cNvSpPr txBox="1"/>
          <p:nvPr/>
        </p:nvSpPr>
        <p:spPr>
          <a:xfrm>
            <a:off x="801078" y="3712307"/>
            <a:ext cx="288192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100" dirty="0"/>
          </a:p>
          <a:p>
            <a:r>
              <a:rPr lang="ru-RU" sz="1200"/>
              <a:t>ДОЛЖНОСТЬ:</a:t>
            </a:r>
            <a:endParaRPr lang="ru-RU" sz="1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123BAE5-DEFA-8BD4-A528-9105DF1270FD}"/>
              </a:ext>
            </a:extLst>
          </p:cNvPr>
          <p:cNvSpPr txBox="1"/>
          <p:nvPr/>
        </p:nvSpPr>
        <p:spPr>
          <a:xfrm>
            <a:off x="801078" y="4073768"/>
            <a:ext cx="288192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100" dirty="0"/>
          </a:p>
          <a:p>
            <a:r>
              <a:rPr lang="ru-RU" sz="1200"/>
              <a:t>ФИО:</a:t>
            </a:r>
            <a:endParaRPr lang="ru-RU" sz="12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EC199F2-5A94-852A-DEFE-FD98641C3414}"/>
              </a:ext>
            </a:extLst>
          </p:cNvPr>
          <p:cNvSpPr txBox="1"/>
          <p:nvPr/>
        </p:nvSpPr>
        <p:spPr>
          <a:xfrm>
            <a:off x="801078" y="4396152"/>
            <a:ext cx="288192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100" dirty="0"/>
          </a:p>
          <a:p>
            <a:r>
              <a:rPr lang="ru-RU" sz="1200"/>
              <a:t>КОНТАКТЫ: </a:t>
            </a:r>
            <a:endParaRPr lang="ru-RU" sz="1200" dirty="0"/>
          </a:p>
        </p:txBody>
      </p: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5189F55B-8AC0-C06B-626E-65A51CF41CBB}"/>
              </a:ext>
            </a:extLst>
          </p:cNvPr>
          <p:cNvCxnSpPr>
            <a:cxnSpLocks/>
          </p:cNvCxnSpPr>
          <p:nvPr/>
        </p:nvCxnSpPr>
        <p:spPr>
          <a:xfrm flipV="1">
            <a:off x="576382" y="5212858"/>
            <a:ext cx="11220938" cy="3907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C5ACBD8-455B-0312-E927-52A479A61D8E}"/>
              </a:ext>
            </a:extLst>
          </p:cNvPr>
          <p:cNvSpPr txBox="1"/>
          <p:nvPr/>
        </p:nvSpPr>
        <p:spPr>
          <a:xfrm>
            <a:off x="801077" y="4767382"/>
            <a:ext cx="288192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100" dirty="0"/>
          </a:p>
          <a:p>
            <a:r>
              <a:rPr lang="ru-RU" sz="1200"/>
              <a:t>ОБРАЗОВАНИЕ: </a:t>
            </a:r>
            <a:endParaRPr lang="ru-RU" sz="12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24CB65-315B-85C7-CB28-EC8E804BFE6E}"/>
              </a:ext>
            </a:extLst>
          </p:cNvPr>
          <p:cNvSpPr txBox="1"/>
          <p:nvPr/>
        </p:nvSpPr>
        <p:spPr>
          <a:xfrm>
            <a:off x="801076" y="5167920"/>
            <a:ext cx="288192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100" dirty="0"/>
          </a:p>
          <a:p>
            <a:r>
              <a:rPr lang="ru-RU" sz="1200"/>
              <a:t>ОПЫТ: </a:t>
            </a:r>
            <a:endParaRPr lang="ru-RU" sz="12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9A0E2F-F9FA-CCCA-8886-315EC81EEC65}"/>
              </a:ext>
            </a:extLst>
          </p:cNvPr>
          <p:cNvSpPr txBox="1"/>
          <p:nvPr/>
        </p:nvSpPr>
        <p:spPr>
          <a:xfrm>
            <a:off x="3995616" y="3702538"/>
            <a:ext cx="288192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100" dirty="0"/>
          </a:p>
          <a:p>
            <a:r>
              <a:rPr lang="ru-RU" sz="1200" dirty="0"/>
              <a:t>ГЕН.</a:t>
            </a:r>
            <a:r>
              <a:rPr lang="en-US" sz="1200" dirty="0"/>
              <a:t> </a:t>
            </a:r>
            <a:r>
              <a:rPr lang="ru-RU" sz="1200" dirty="0"/>
              <a:t>ДИРЕКТОР: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4733B1C-2CA4-DC41-CE98-2DC0942BE596}"/>
              </a:ext>
            </a:extLst>
          </p:cNvPr>
          <p:cNvSpPr txBox="1"/>
          <p:nvPr/>
        </p:nvSpPr>
        <p:spPr>
          <a:xfrm>
            <a:off x="8528539" y="3702537"/>
            <a:ext cx="288192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100" dirty="0"/>
          </a:p>
          <a:p>
            <a:r>
              <a:rPr lang="ru-RU" sz="1200"/>
              <a:t>МЕНЕДЖЕР ПРОЕКТА:</a:t>
            </a:r>
            <a:endParaRPr lang="ru-RU" sz="1200" dirty="0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BA1FCE8D-2B49-251E-5A1D-9F7C46ED8CBF}"/>
              </a:ext>
            </a:extLst>
          </p:cNvPr>
          <p:cNvCxnSpPr>
            <a:cxnSpLocks/>
          </p:cNvCxnSpPr>
          <p:nvPr/>
        </p:nvCxnSpPr>
        <p:spPr>
          <a:xfrm>
            <a:off x="566976" y="1528176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509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22FB2-A95E-AA2E-B523-C8322BB33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5D2DFC3-75DB-AE25-168D-BFD5B3C5B349}"/>
              </a:ext>
            </a:extLst>
          </p:cNvPr>
          <p:cNvSpPr/>
          <p:nvPr/>
        </p:nvSpPr>
        <p:spPr>
          <a:xfrm>
            <a:off x="11164179" y="5981179"/>
            <a:ext cx="634846" cy="38036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/>
              <a:t>5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E45A484-1E63-14D1-250B-4274EE93DF1A}"/>
              </a:ext>
            </a:extLst>
          </p:cNvPr>
          <p:cNvSpPr/>
          <p:nvPr/>
        </p:nvSpPr>
        <p:spPr>
          <a:xfrm>
            <a:off x="570785" y="368858"/>
            <a:ext cx="1910193" cy="797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6CBB6B-7246-A038-4385-E686F361313F}"/>
              </a:ext>
            </a:extLst>
          </p:cNvPr>
          <p:cNvSpPr txBox="1"/>
          <p:nvPr/>
        </p:nvSpPr>
        <p:spPr>
          <a:xfrm>
            <a:off x="3483952" y="469290"/>
            <a:ext cx="81913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b="1" dirty="0">
              <a:latin typeface="Aptos"/>
              <a:ea typeface="Calibri"/>
              <a:cs typeface="Calibri"/>
            </a:endParaRPr>
          </a:p>
        </p:txBody>
      </p:sp>
      <p:pic>
        <p:nvPicPr>
          <p:cNvPr id="3" name="Рисунок 2" descr="Изображение выглядит как текст, Шрифт, логотип, желт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0989587-2497-EAA6-9A95-8752457C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70" r="-165" b="21087"/>
          <a:stretch>
            <a:fillRect/>
          </a:stretch>
        </p:blipFill>
        <p:spPr>
          <a:xfrm>
            <a:off x="874190" y="370258"/>
            <a:ext cx="1317176" cy="78982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F3C025B-FBC2-4B19-73E6-43B530A8AC3A}"/>
              </a:ext>
            </a:extLst>
          </p:cNvPr>
          <p:cNvSpPr/>
          <p:nvPr/>
        </p:nvSpPr>
        <p:spPr>
          <a:xfrm>
            <a:off x="573535" y="1157992"/>
            <a:ext cx="11224227" cy="48296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9AFFD859-DB8D-6972-C5E8-58279D0DE3D3}"/>
              </a:ext>
            </a:extLst>
          </p:cNvPr>
          <p:cNvCxnSpPr>
            <a:cxnSpLocks/>
          </p:cNvCxnSpPr>
          <p:nvPr/>
        </p:nvCxnSpPr>
        <p:spPr>
          <a:xfrm flipH="1">
            <a:off x="6179259" y="1470934"/>
            <a:ext cx="17318" cy="4516493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8908F49-2CA8-8FEB-DFC2-38980832083A}"/>
              </a:ext>
            </a:extLst>
          </p:cNvPr>
          <p:cNvCxnSpPr>
            <a:cxnSpLocks/>
          </p:cNvCxnSpPr>
          <p:nvPr/>
        </p:nvCxnSpPr>
        <p:spPr>
          <a:xfrm flipH="1">
            <a:off x="9017837" y="1557524"/>
            <a:ext cx="10263" cy="443888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7427C88-6D9D-2C73-B97E-14FA43C61E7B}"/>
              </a:ext>
            </a:extLst>
          </p:cNvPr>
          <p:cNvCxnSpPr>
            <a:cxnSpLocks/>
          </p:cNvCxnSpPr>
          <p:nvPr/>
        </p:nvCxnSpPr>
        <p:spPr>
          <a:xfrm flipH="1">
            <a:off x="3347736" y="1470934"/>
            <a:ext cx="17318" cy="4516493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67875896-3987-95EB-5077-80FFEF9AF9FC}"/>
              </a:ext>
            </a:extLst>
          </p:cNvPr>
          <p:cNvCxnSpPr>
            <a:cxnSpLocks/>
          </p:cNvCxnSpPr>
          <p:nvPr/>
        </p:nvCxnSpPr>
        <p:spPr>
          <a:xfrm>
            <a:off x="576383" y="1913880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49468CF5-4F63-8CC8-5D11-F046D807A531}"/>
              </a:ext>
            </a:extLst>
          </p:cNvPr>
          <p:cNvCxnSpPr>
            <a:cxnSpLocks/>
          </p:cNvCxnSpPr>
          <p:nvPr/>
        </p:nvCxnSpPr>
        <p:spPr>
          <a:xfrm>
            <a:off x="567723" y="2320857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C85468F7-0B73-09BE-BE8C-140DEC790676}"/>
              </a:ext>
            </a:extLst>
          </p:cNvPr>
          <p:cNvCxnSpPr>
            <a:cxnSpLocks/>
          </p:cNvCxnSpPr>
          <p:nvPr/>
        </p:nvCxnSpPr>
        <p:spPr>
          <a:xfrm>
            <a:off x="567724" y="2727834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CBD511F-BBC7-56E7-2243-76F1A1D9E939}"/>
              </a:ext>
            </a:extLst>
          </p:cNvPr>
          <p:cNvCxnSpPr>
            <a:cxnSpLocks/>
          </p:cNvCxnSpPr>
          <p:nvPr/>
        </p:nvCxnSpPr>
        <p:spPr>
          <a:xfrm>
            <a:off x="567723" y="3134811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006FB1EC-0386-9855-B38A-5D023FEBA1A5}"/>
              </a:ext>
            </a:extLst>
          </p:cNvPr>
          <p:cNvCxnSpPr>
            <a:cxnSpLocks/>
          </p:cNvCxnSpPr>
          <p:nvPr/>
        </p:nvCxnSpPr>
        <p:spPr>
          <a:xfrm>
            <a:off x="567724" y="3567766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4C99AA-987D-36A8-F664-AF276FAF1A53}"/>
              </a:ext>
            </a:extLst>
          </p:cNvPr>
          <p:cNvSpPr txBox="1"/>
          <p:nvPr/>
        </p:nvSpPr>
        <p:spPr>
          <a:xfrm>
            <a:off x="944230" y="1412542"/>
            <a:ext cx="9076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 dirty="0"/>
              <a:t>ФИО: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6B1FF4-1293-A1FB-8275-AAC071357546}"/>
              </a:ext>
            </a:extLst>
          </p:cNvPr>
          <p:cNvSpPr txBox="1"/>
          <p:nvPr/>
        </p:nvSpPr>
        <p:spPr>
          <a:xfrm>
            <a:off x="944229" y="1810859"/>
            <a:ext cx="172160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ДАТА РОЖДЕНИЯ:</a:t>
            </a:r>
            <a:endParaRPr lang="ru-RU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1258A3-D275-AD2C-6A63-FE0C75886347}"/>
              </a:ext>
            </a:extLst>
          </p:cNvPr>
          <p:cNvSpPr txBox="1"/>
          <p:nvPr/>
        </p:nvSpPr>
        <p:spPr>
          <a:xfrm>
            <a:off x="944228" y="2200519"/>
            <a:ext cx="253555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СУММА УСТАВНОГО КАПИТАЛА</a:t>
            </a:r>
            <a:r>
              <a:rPr lang="ru-RU" sz="1200" b="1"/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83276D-5BB8-9721-AFB2-9FCD34A368A8}"/>
              </a:ext>
            </a:extLst>
          </p:cNvPr>
          <p:cNvSpPr txBox="1"/>
          <p:nvPr/>
        </p:nvSpPr>
        <p:spPr>
          <a:xfrm>
            <a:off x="1803919" y="2616155"/>
            <a:ext cx="9076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A470AE-4C6D-CE40-50AB-45315A5C197C}"/>
              </a:ext>
            </a:extLst>
          </p:cNvPr>
          <p:cNvSpPr txBox="1"/>
          <p:nvPr/>
        </p:nvSpPr>
        <p:spPr>
          <a:xfrm>
            <a:off x="944226" y="3075086"/>
            <a:ext cx="210260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СФЕРА ДЕЯТЕЛЬНОСТИ: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280CF7-C2D3-F620-69A6-4183D2A1D4B4}"/>
              </a:ext>
            </a:extLst>
          </p:cNvPr>
          <p:cNvSpPr txBox="1"/>
          <p:nvPr/>
        </p:nvSpPr>
        <p:spPr>
          <a:xfrm>
            <a:off x="970204" y="4321996"/>
            <a:ext cx="9076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ФОТО: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277B222-E1EB-1D1F-A6D1-99F3B1963528}"/>
              </a:ext>
            </a:extLst>
          </p:cNvPr>
          <p:cNvSpPr/>
          <p:nvPr/>
        </p:nvSpPr>
        <p:spPr>
          <a:xfrm>
            <a:off x="3665544" y="3948800"/>
            <a:ext cx="2231034" cy="1663733"/>
          </a:xfrm>
          <a:prstGeom prst="rect">
            <a:avLst/>
          </a:prstGeom>
          <a:solidFill>
            <a:srgbClr val="F7E0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solidFill>
                  <a:schemeClr val="tx1"/>
                </a:solidFill>
              </a:rPr>
              <a:t>ФОТО1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1D8364E-364E-5F56-2B07-9834C3036B7F}"/>
              </a:ext>
            </a:extLst>
          </p:cNvPr>
          <p:cNvSpPr/>
          <p:nvPr/>
        </p:nvSpPr>
        <p:spPr>
          <a:xfrm>
            <a:off x="6486620" y="3948799"/>
            <a:ext cx="2231034" cy="1663733"/>
          </a:xfrm>
          <a:prstGeom prst="rect">
            <a:avLst/>
          </a:prstGeom>
          <a:solidFill>
            <a:srgbClr val="F7E0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solidFill>
                  <a:schemeClr val="tx1"/>
                </a:solidFill>
              </a:rPr>
              <a:t>ФОТО2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74D0F90-8A8B-0024-796E-416BE3774AA3}"/>
              </a:ext>
            </a:extLst>
          </p:cNvPr>
          <p:cNvSpPr/>
          <p:nvPr/>
        </p:nvSpPr>
        <p:spPr>
          <a:xfrm>
            <a:off x="9283514" y="3948800"/>
            <a:ext cx="2189281" cy="1663733"/>
          </a:xfrm>
          <a:prstGeom prst="rect">
            <a:avLst/>
          </a:prstGeom>
          <a:solidFill>
            <a:srgbClr val="F7E0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solidFill>
                  <a:schemeClr val="tx1"/>
                </a:solidFill>
              </a:rPr>
              <a:t>ФОТО3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E9F03F-E894-37EF-F419-B2668B1CC098}"/>
              </a:ext>
            </a:extLst>
          </p:cNvPr>
          <p:cNvSpPr/>
          <p:nvPr/>
        </p:nvSpPr>
        <p:spPr>
          <a:xfrm>
            <a:off x="569380" y="1157996"/>
            <a:ext cx="11228230" cy="397965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solidFill>
                  <a:srgbClr val="000000"/>
                </a:solidFill>
              </a:rPr>
              <a:t>УЧРЕДИТЕЛИ:</a:t>
            </a:r>
            <a:endParaRPr lang="ru-RU" sz="1600" dirty="0">
              <a:solidFill>
                <a:srgbClr val="000000"/>
              </a:solidFill>
            </a:endParaRP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D6E9C229-8660-18C3-060D-6C3FFFD4281C}"/>
              </a:ext>
            </a:extLst>
          </p:cNvPr>
          <p:cNvCxnSpPr>
            <a:cxnSpLocks/>
          </p:cNvCxnSpPr>
          <p:nvPr/>
        </p:nvCxnSpPr>
        <p:spPr>
          <a:xfrm>
            <a:off x="567723" y="1558857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65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60B5B-754A-D8FB-5176-E5D71CE89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 descr="Изображение выглядит как транспорт, на открытом воздухе, транспортное средство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B5D4BE8-C5C4-306B-F017-A6FA1C61C2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</a:blip>
          <a:srcRect l="8610" t="20669" r="396" b="3447"/>
          <a:stretch>
            <a:fillRect/>
          </a:stretch>
        </p:blipFill>
        <p:spPr>
          <a:xfrm>
            <a:off x="1100" y="-626"/>
            <a:ext cx="12193282" cy="6856768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251352CF-E225-51AE-9476-E72168EB8573}"/>
              </a:ext>
            </a:extLst>
          </p:cNvPr>
          <p:cNvSpPr/>
          <p:nvPr/>
        </p:nvSpPr>
        <p:spPr>
          <a:xfrm>
            <a:off x="3548330" y="5324665"/>
            <a:ext cx="2303697" cy="1104629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D47CDA2B-EF5F-8167-9BF5-14219FC02558}"/>
              </a:ext>
            </a:extLst>
          </p:cNvPr>
          <p:cNvSpPr/>
          <p:nvPr/>
        </p:nvSpPr>
        <p:spPr>
          <a:xfrm>
            <a:off x="6369068" y="5324665"/>
            <a:ext cx="2437381" cy="1104628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CDC7C22E-C187-9FE4-B4A6-7FDD484518D5}"/>
              </a:ext>
            </a:extLst>
          </p:cNvPr>
          <p:cNvSpPr/>
          <p:nvPr/>
        </p:nvSpPr>
        <p:spPr>
          <a:xfrm>
            <a:off x="9497278" y="3372876"/>
            <a:ext cx="2383907" cy="1211575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CCC75ED-FAAA-7DD7-E85B-E2FC6B2876EA}"/>
              </a:ext>
            </a:extLst>
          </p:cNvPr>
          <p:cNvSpPr/>
          <p:nvPr/>
        </p:nvSpPr>
        <p:spPr>
          <a:xfrm>
            <a:off x="7545489" y="752665"/>
            <a:ext cx="2383907" cy="1211575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CBDC23F-E622-DA53-0FF1-957100A770B6}"/>
              </a:ext>
            </a:extLst>
          </p:cNvPr>
          <p:cNvSpPr/>
          <p:nvPr/>
        </p:nvSpPr>
        <p:spPr>
          <a:xfrm>
            <a:off x="2492226" y="752666"/>
            <a:ext cx="2383907" cy="1211575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 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E61789A2-89AE-1343-3DD9-BF2AEA98268C}"/>
              </a:ext>
            </a:extLst>
          </p:cNvPr>
          <p:cNvSpPr/>
          <p:nvPr/>
        </p:nvSpPr>
        <p:spPr>
          <a:xfrm>
            <a:off x="393384" y="3359508"/>
            <a:ext cx="2383907" cy="1278417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/>
              <a:t>Фото с размытым фоном 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BA10F302-6C89-18D2-58FB-26BD2531470F}"/>
              </a:ext>
            </a:extLst>
          </p:cNvPr>
          <p:cNvSpPr/>
          <p:nvPr/>
        </p:nvSpPr>
        <p:spPr>
          <a:xfrm>
            <a:off x="4044241" y="2393243"/>
            <a:ext cx="4117452" cy="2164586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/>
              <a:t>Фото с размытым фоном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A0358E-0D21-C37F-049C-524F6BEB42FF}"/>
              </a:ext>
            </a:extLst>
          </p:cNvPr>
          <p:cNvSpPr/>
          <p:nvPr/>
        </p:nvSpPr>
        <p:spPr>
          <a:xfrm>
            <a:off x="4135814" y="2444376"/>
            <a:ext cx="3913808" cy="1993313"/>
          </a:xfrm>
          <a:prstGeom prst="rect">
            <a:avLst/>
          </a:prstGeom>
          <a:solidFill>
            <a:srgbClr val="FFC000"/>
          </a:solidFill>
          <a:ln>
            <a:solidFill>
              <a:srgbClr val="FCBF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800" b="1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8DC5D-3367-36C7-6A04-F8312506F03D}"/>
              </a:ext>
            </a:extLst>
          </p:cNvPr>
          <p:cNvSpPr/>
          <p:nvPr/>
        </p:nvSpPr>
        <p:spPr>
          <a:xfrm>
            <a:off x="11174617" y="5991617"/>
            <a:ext cx="634846" cy="38036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/>
              <a:t>6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76576A-D146-B434-D4A0-8DF52C170FE7}"/>
              </a:ext>
            </a:extLst>
          </p:cNvPr>
          <p:cNvSpPr/>
          <p:nvPr/>
        </p:nvSpPr>
        <p:spPr>
          <a:xfrm>
            <a:off x="570785" y="368858"/>
            <a:ext cx="1910193" cy="797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ABD60-A0CC-61DE-0A96-785C6FAA708F}"/>
              </a:ext>
            </a:extLst>
          </p:cNvPr>
          <p:cNvSpPr txBox="1"/>
          <p:nvPr/>
        </p:nvSpPr>
        <p:spPr>
          <a:xfrm>
            <a:off x="3712188" y="497726"/>
            <a:ext cx="54443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12E4A9-02A7-4755-2FBC-6C93ED331871}"/>
              </a:ext>
            </a:extLst>
          </p:cNvPr>
          <p:cNvSpPr/>
          <p:nvPr/>
        </p:nvSpPr>
        <p:spPr>
          <a:xfrm>
            <a:off x="7607984" y="828971"/>
            <a:ext cx="2261888" cy="1068236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Изображение выглядит как текст, Шрифт, логотип, желт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4E1B9F1-31E7-382B-9B27-AE2527722B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70" r="-165" b="21087"/>
          <a:stretch>
            <a:fillRect/>
          </a:stretch>
        </p:blipFill>
        <p:spPr>
          <a:xfrm>
            <a:off x="874190" y="370258"/>
            <a:ext cx="1317176" cy="78982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FF2D58-E141-A577-A523-9E81FCE2D67F}"/>
              </a:ext>
            </a:extLst>
          </p:cNvPr>
          <p:cNvSpPr/>
          <p:nvPr/>
        </p:nvSpPr>
        <p:spPr>
          <a:xfrm>
            <a:off x="2557394" y="818387"/>
            <a:ext cx="2251305" cy="1068236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D2F1AE-9FEF-EDBA-FC5F-F5FF949812A5}"/>
              </a:ext>
            </a:extLst>
          </p:cNvPr>
          <p:cNvSpPr/>
          <p:nvPr/>
        </p:nvSpPr>
        <p:spPr>
          <a:xfrm>
            <a:off x="487472" y="3460741"/>
            <a:ext cx="2208972" cy="1068235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96015B-FA68-1486-7FB2-D38EFA4E3DD2}"/>
              </a:ext>
            </a:extLst>
          </p:cNvPr>
          <p:cNvSpPr/>
          <p:nvPr/>
        </p:nvSpPr>
        <p:spPr>
          <a:xfrm>
            <a:off x="9565085" y="3460740"/>
            <a:ext cx="2240722" cy="1068235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5B51C0B-D193-1219-BBBB-AD32391E2342}"/>
              </a:ext>
            </a:extLst>
          </p:cNvPr>
          <p:cNvSpPr/>
          <p:nvPr/>
        </p:nvSpPr>
        <p:spPr>
          <a:xfrm>
            <a:off x="3592237" y="5389793"/>
            <a:ext cx="2219555" cy="983569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AD11A-2C35-E128-D83A-A5F41732A2B9}"/>
              </a:ext>
            </a:extLst>
          </p:cNvPr>
          <p:cNvSpPr/>
          <p:nvPr/>
        </p:nvSpPr>
        <p:spPr>
          <a:xfrm>
            <a:off x="6427608" y="5389792"/>
            <a:ext cx="2293638" cy="983569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A016B35-2A20-939F-B79F-ABB8A8BCBB5B}"/>
              </a:ext>
            </a:extLst>
          </p:cNvPr>
          <p:cNvCxnSpPr/>
          <p:nvPr/>
        </p:nvCxnSpPr>
        <p:spPr>
          <a:xfrm flipV="1">
            <a:off x="7495948" y="1953339"/>
            <a:ext cx="642895" cy="502489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2378D265-CE17-AC6E-B006-67F63EB70E3B}"/>
              </a:ext>
            </a:extLst>
          </p:cNvPr>
          <p:cNvCxnSpPr>
            <a:cxnSpLocks/>
          </p:cNvCxnSpPr>
          <p:nvPr/>
        </p:nvCxnSpPr>
        <p:spPr>
          <a:xfrm>
            <a:off x="4223357" y="1959232"/>
            <a:ext cx="636822" cy="498884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FB83E228-187E-288E-946C-7C099527C0D8}"/>
              </a:ext>
            </a:extLst>
          </p:cNvPr>
          <p:cNvCxnSpPr>
            <a:cxnSpLocks/>
          </p:cNvCxnSpPr>
          <p:nvPr/>
        </p:nvCxnSpPr>
        <p:spPr>
          <a:xfrm flipV="1">
            <a:off x="2714144" y="3622386"/>
            <a:ext cx="1461461" cy="319424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56802758-75AD-8760-4206-DABABA226E5C}"/>
              </a:ext>
            </a:extLst>
          </p:cNvPr>
          <p:cNvCxnSpPr>
            <a:cxnSpLocks/>
          </p:cNvCxnSpPr>
          <p:nvPr/>
        </p:nvCxnSpPr>
        <p:spPr>
          <a:xfrm>
            <a:off x="7901902" y="3622385"/>
            <a:ext cx="1655808" cy="382925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8C67933B-8177-69B0-B476-0A5C92A7D064}"/>
              </a:ext>
            </a:extLst>
          </p:cNvPr>
          <p:cNvCxnSpPr>
            <a:cxnSpLocks/>
          </p:cNvCxnSpPr>
          <p:nvPr/>
        </p:nvCxnSpPr>
        <p:spPr>
          <a:xfrm flipV="1">
            <a:off x="4878841" y="3635411"/>
            <a:ext cx="9103" cy="1769339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15B5DD4E-22B7-78D3-8BA2-BD12B7C293B5}"/>
              </a:ext>
            </a:extLst>
          </p:cNvPr>
          <p:cNvCxnSpPr>
            <a:cxnSpLocks/>
          </p:cNvCxnSpPr>
          <p:nvPr/>
        </p:nvCxnSpPr>
        <p:spPr>
          <a:xfrm flipV="1">
            <a:off x="7379764" y="3613431"/>
            <a:ext cx="9103" cy="1790505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6924DD2F-E893-1BCA-4DF0-7BD1E4C7FDA3}"/>
              </a:ext>
            </a:extLst>
          </p:cNvPr>
          <p:cNvSpPr txBox="1"/>
          <p:nvPr/>
        </p:nvSpPr>
        <p:spPr>
          <a:xfrm>
            <a:off x="4711441" y="3077374"/>
            <a:ext cx="27936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/>
              <a:t>ОРГАНИЗАЦИОННАЯ СТРУКТУРА БИЗНЕСА </a:t>
            </a:r>
          </a:p>
        </p:txBody>
      </p:sp>
    </p:spTree>
    <p:extLst>
      <p:ext uri="{BB962C8B-B14F-4D97-AF65-F5344CB8AC3E}">
        <p14:creationId xmlns:p14="http://schemas.microsoft.com/office/powerpoint/2010/main" val="2259692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40F0C-7D3E-0F8D-0DB8-9B2F29C18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80D49FC-2E13-7386-3BED-167514C1C49B}"/>
              </a:ext>
            </a:extLst>
          </p:cNvPr>
          <p:cNvSpPr/>
          <p:nvPr/>
        </p:nvSpPr>
        <p:spPr>
          <a:xfrm>
            <a:off x="11174617" y="5991617"/>
            <a:ext cx="634846" cy="38036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/>
              <a:t>7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3FC7B5-D48F-4411-7177-0DCF212D3F76}"/>
              </a:ext>
            </a:extLst>
          </p:cNvPr>
          <p:cNvSpPr/>
          <p:nvPr/>
        </p:nvSpPr>
        <p:spPr>
          <a:xfrm>
            <a:off x="1025469" y="377466"/>
            <a:ext cx="10333656" cy="4897936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6" name="Рисунок 5" descr="Изображение выглядит как небо, транспорт, на открытом воздухе, колес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7D39838-26CF-7CD7-3EA0-92DE402D31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</a:blip>
          <a:srcRect l="646" t="43395" r="414" b="2811"/>
          <a:stretch>
            <a:fillRect/>
          </a:stretch>
        </p:blipFill>
        <p:spPr>
          <a:xfrm>
            <a:off x="1029240" y="373366"/>
            <a:ext cx="10328544" cy="493271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F42312C-DBB4-AA4C-4B0E-AA2ADADCA894}"/>
              </a:ext>
            </a:extLst>
          </p:cNvPr>
          <p:cNvSpPr/>
          <p:nvPr/>
        </p:nvSpPr>
        <p:spPr>
          <a:xfrm>
            <a:off x="570785" y="368858"/>
            <a:ext cx="1910193" cy="797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D7D9BCF-D3E0-ACD6-326C-689F2E642264}"/>
              </a:ext>
            </a:extLst>
          </p:cNvPr>
          <p:cNvSpPr/>
          <p:nvPr/>
        </p:nvSpPr>
        <p:spPr>
          <a:xfrm>
            <a:off x="2920954" y="4932837"/>
            <a:ext cx="6538338" cy="143914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892F27-F1E6-5731-1225-4DE8740BA7DE}"/>
              </a:ext>
            </a:extLst>
          </p:cNvPr>
          <p:cNvSpPr/>
          <p:nvPr/>
        </p:nvSpPr>
        <p:spPr>
          <a:xfrm>
            <a:off x="572313" y="1525483"/>
            <a:ext cx="11229475" cy="35495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Изображение выглядит как текст, Шрифт, логотип, желт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C097C53-CE40-34B7-4D8C-7FED98E242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70" r="-165" b="21087"/>
          <a:stretch>
            <a:fillRect/>
          </a:stretch>
        </p:blipFill>
        <p:spPr>
          <a:xfrm>
            <a:off x="874190" y="370258"/>
            <a:ext cx="1317176" cy="789824"/>
          </a:xfrm>
          <a:prstGeom prst="rect">
            <a:avLst/>
          </a:prstGeom>
        </p:spPr>
      </p:pic>
      <p:pic>
        <p:nvPicPr>
          <p:cNvPr id="4" name="Рисунок 3" descr="Изображение выглядит как карта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344FEC4-7527-9D68-B8B8-6C09DACD5E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7" t="27663" r="-10" b="5804"/>
          <a:stretch>
            <a:fillRect/>
          </a:stretch>
        </p:blipFill>
        <p:spPr>
          <a:xfrm>
            <a:off x="1856735" y="2302041"/>
            <a:ext cx="8478538" cy="3547994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EB0235-4C3F-B337-572B-45A959011800}"/>
              </a:ext>
            </a:extLst>
          </p:cNvPr>
          <p:cNvSpPr txBox="1"/>
          <p:nvPr/>
        </p:nvSpPr>
        <p:spPr>
          <a:xfrm>
            <a:off x="3886868" y="5962316"/>
            <a:ext cx="516555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>
                <a:solidFill>
                  <a:srgbClr val="FFFFFF"/>
                </a:solidFill>
              </a:rPr>
              <a:t>КАРТА ДИЛЕРОВ И ПАРТНЕРОВ В ВАШЕМ РЕГИОНЕ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138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96015-8204-277F-274E-76358108D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0463B23-CD74-768E-AB0D-DA2884FF3012}"/>
              </a:ext>
            </a:extLst>
          </p:cNvPr>
          <p:cNvSpPr/>
          <p:nvPr/>
        </p:nvSpPr>
        <p:spPr>
          <a:xfrm>
            <a:off x="11164179" y="6088641"/>
            <a:ext cx="634846" cy="38036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/>
              <a:t>8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1D7E6EC-0E3E-B8C3-F14E-2BA916AAAD9D}"/>
              </a:ext>
            </a:extLst>
          </p:cNvPr>
          <p:cNvSpPr/>
          <p:nvPr/>
        </p:nvSpPr>
        <p:spPr>
          <a:xfrm>
            <a:off x="570785" y="368858"/>
            <a:ext cx="1910193" cy="797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0D7E9-C261-13A8-0DF6-A20AC1B5A4E0}"/>
              </a:ext>
            </a:extLst>
          </p:cNvPr>
          <p:cNvSpPr txBox="1"/>
          <p:nvPr/>
        </p:nvSpPr>
        <p:spPr>
          <a:xfrm>
            <a:off x="3483952" y="469290"/>
            <a:ext cx="81913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b="1" dirty="0">
              <a:latin typeface="Aptos"/>
              <a:ea typeface="Calibri"/>
              <a:cs typeface="Calibri"/>
            </a:endParaRPr>
          </a:p>
        </p:txBody>
      </p:sp>
      <p:pic>
        <p:nvPicPr>
          <p:cNvPr id="3" name="Рисунок 2" descr="Изображение выглядит как текст, Шрифт, логотип, желт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4CD18E6-0F0F-2A50-D72E-B78B4705F1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70" r="-165" b="21087"/>
          <a:stretch>
            <a:fillRect/>
          </a:stretch>
        </p:blipFill>
        <p:spPr>
          <a:xfrm>
            <a:off x="874190" y="370258"/>
            <a:ext cx="1317176" cy="78982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520B07A-E1FB-5E5E-15BE-1A7666DFBA64}"/>
              </a:ext>
            </a:extLst>
          </p:cNvPr>
          <p:cNvSpPr/>
          <p:nvPr/>
        </p:nvSpPr>
        <p:spPr>
          <a:xfrm>
            <a:off x="573535" y="1157992"/>
            <a:ext cx="11224227" cy="492384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2A76D5C-D8C1-6BBF-1005-3C508BF575D6}"/>
              </a:ext>
            </a:extLst>
          </p:cNvPr>
          <p:cNvCxnSpPr>
            <a:cxnSpLocks/>
          </p:cNvCxnSpPr>
          <p:nvPr/>
        </p:nvCxnSpPr>
        <p:spPr>
          <a:xfrm>
            <a:off x="6176121" y="1470934"/>
            <a:ext cx="3138" cy="461366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2DF897F-D5FD-85F0-9147-0D377EC2133A}"/>
              </a:ext>
            </a:extLst>
          </p:cNvPr>
          <p:cNvCxnSpPr>
            <a:cxnSpLocks/>
          </p:cNvCxnSpPr>
          <p:nvPr/>
        </p:nvCxnSpPr>
        <p:spPr>
          <a:xfrm flipH="1">
            <a:off x="9010782" y="1557524"/>
            <a:ext cx="17318" cy="4516493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07AFEB1D-AC6A-67E3-F69C-97599057D15C}"/>
              </a:ext>
            </a:extLst>
          </p:cNvPr>
          <p:cNvCxnSpPr>
            <a:cxnSpLocks/>
          </p:cNvCxnSpPr>
          <p:nvPr/>
        </p:nvCxnSpPr>
        <p:spPr>
          <a:xfrm>
            <a:off x="3712677" y="1518959"/>
            <a:ext cx="10428" cy="4566813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80FB110C-1D5E-72F6-2173-CA144AFBF71F}"/>
              </a:ext>
            </a:extLst>
          </p:cNvPr>
          <p:cNvCxnSpPr>
            <a:cxnSpLocks/>
          </p:cNvCxnSpPr>
          <p:nvPr/>
        </p:nvCxnSpPr>
        <p:spPr>
          <a:xfrm>
            <a:off x="576383" y="1913880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CA589EEA-4DD4-4AEB-D750-7FD7D57E38D1}"/>
              </a:ext>
            </a:extLst>
          </p:cNvPr>
          <p:cNvCxnSpPr>
            <a:cxnSpLocks/>
          </p:cNvCxnSpPr>
          <p:nvPr/>
        </p:nvCxnSpPr>
        <p:spPr>
          <a:xfrm>
            <a:off x="567723" y="2320857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265F25D-9009-E069-F73F-029EDA42770E}"/>
              </a:ext>
            </a:extLst>
          </p:cNvPr>
          <p:cNvCxnSpPr>
            <a:cxnSpLocks/>
          </p:cNvCxnSpPr>
          <p:nvPr/>
        </p:nvCxnSpPr>
        <p:spPr>
          <a:xfrm>
            <a:off x="567724" y="2727834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8C142488-6514-0C08-7D81-FEBF6B0E50DF}"/>
              </a:ext>
            </a:extLst>
          </p:cNvPr>
          <p:cNvCxnSpPr>
            <a:cxnSpLocks/>
          </p:cNvCxnSpPr>
          <p:nvPr/>
        </p:nvCxnSpPr>
        <p:spPr>
          <a:xfrm>
            <a:off x="567723" y="3134811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606BA817-D6B6-7089-8E56-E0B105EC7969}"/>
              </a:ext>
            </a:extLst>
          </p:cNvPr>
          <p:cNvCxnSpPr>
            <a:cxnSpLocks/>
          </p:cNvCxnSpPr>
          <p:nvPr/>
        </p:nvCxnSpPr>
        <p:spPr>
          <a:xfrm>
            <a:off x="567724" y="3567766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B1B2486-4295-7D35-BEDF-3566C91D7AD6}"/>
              </a:ext>
            </a:extLst>
          </p:cNvPr>
          <p:cNvSpPr txBox="1"/>
          <p:nvPr/>
        </p:nvSpPr>
        <p:spPr>
          <a:xfrm>
            <a:off x="973537" y="1471157"/>
            <a:ext cx="16891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 dirty="0"/>
              <a:t>БРЕНД</a:t>
            </a:r>
            <a:r>
              <a:rPr lang="en-US" sz="1200" dirty="0"/>
              <a:t> </a:t>
            </a:r>
            <a:r>
              <a:rPr lang="ru-RU" sz="1200" dirty="0"/>
              <a:t>/ ГОРОД</a:t>
            </a:r>
            <a:r>
              <a:rPr lang="ru-RU" sz="1200" b="1" dirty="0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0BA9BA-67F7-88F5-6DC9-FD9F15527BBB}"/>
              </a:ext>
            </a:extLst>
          </p:cNvPr>
          <p:cNvSpPr txBox="1"/>
          <p:nvPr/>
        </p:nvSpPr>
        <p:spPr>
          <a:xfrm>
            <a:off x="973536" y="1801089"/>
            <a:ext cx="23272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НАЧАЛО ДЕЯТЕЛЬНОСТИ:</a:t>
            </a:r>
            <a:endParaRPr lang="ru-RU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A99C62-F8C1-1170-9645-180795680B15}"/>
              </a:ext>
            </a:extLst>
          </p:cNvPr>
          <p:cNvSpPr txBox="1"/>
          <p:nvPr/>
        </p:nvSpPr>
        <p:spPr>
          <a:xfrm>
            <a:off x="973535" y="2200519"/>
            <a:ext cx="27016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 dirty="0"/>
              <a:t>ПЛОЩАДЬ ШОУ-РУМА / СЕРВИСА</a:t>
            </a:r>
            <a:r>
              <a:rPr lang="ru-RU" sz="1200" b="1" dirty="0"/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0BC59F-6E29-18D8-1BE2-55E7938B7735}"/>
              </a:ext>
            </a:extLst>
          </p:cNvPr>
          <p:cNvSpPr txBox="1"/>
          <p:nvPr/>
        </p:nvSpPr>
        <p:spPr>
          <a:xfrm>
            <a:off x="963765" y="2782232"/>
            <a:ext cx="25195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/>
              <a:t>СОБСТВЕННОСТЬ</a:t>
            </a:r>
            <a:r>
              <a:rPr lang="en-US" sz="1200" dirty="0"/>
              <a:t> </a:t>
            </a:r>
            <a:r>
              <a:rPr lang="ru-RU" sz="1200" dirty="0"/>
              <a:t>/ АРЕНДА: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FF9D71-5142-BCF6-52FC-80FBFFD4F2AC}"/>
              </a:ext>
            </a:extLst>
          </p:cNvPr>
          <p:cNvSpPr txBox="1"/>
          <p:nvPr/>
        </p:nvSpPr>
        <p:spPr>
          <a:xfrm>
            <a:off x="963764" y="3084855"/>
            <a:ext cx="23370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 dirty="0"/>
              <a:t>ТИП ДИЛЕРСКОГО ЦЕНТРА:</a:t>
            </a:r>
            <a:r>
              <a:rPr lang="ru-RU" sz="1200" b="1" dirty="0"/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6970518-9CB9-61F6-47ED-153D307006B1}"/>
              </a:ext>
            </a:extLst>
          </p:cNvPr>
          <p:cNvSpPr/>
          <p:nvPr/>
        </p:nvSpPr>
        <p:spPr>
          <a:xfrm>
            <a:off x="569380" y="1157996"/>
            <a:ext cx="11228230" cy="397965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solidFill>
                  <a:srgbClr val="000000"/>
                </a:solidFill>
              </a:rPr>
              <a:t>ДАННЫЕ ПО СУЩЕСТВУЮЩЕМУ БИЗНЕСУ: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23206390-61B9-D384-78FD-770270077E97}"/>
              </a:ext>
            </a:extLst>
          </p:cNvPr>
          <p:cNvCxnSpPr>
            <a:cxnSpLocks/>
          </p:cNvCxnSpPr>
          <p:nvPr/>
        </p:nvCxnSpPr>
        <p:spPr>
          <a:xfrm>
            <a:off x="567723" y="1558857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EB10FDC5-1F4D-8CF0-AA9F-0E7833D18A55}"/>
              </a:ext>
            </a:extLst>
          </p:cNvPr>
          <p:cNvCxnSpPr>
            <a:cxnSpLocks/>
          </p:cNvCxnSpPr>
          <p:nvPr/>
        </p:nvCxnSpPr>
        <p:spPr>
          <a:xfrm>
            <a:off x="567724" y="3987842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CFA38C70-13BF-AB5E-056C-1AF4F6E8110C}"/>
              </a:ext>
            </a:extLst>
          </p:cNvPr>
          <p:cNvCxnSpPr>
            <a:cxnSpLocks/>
          </p:cNvCxnSpPr>
          <p:nvPr/>
        </p:nvCxnSpPr>
        <p:spPr>
          <a:xfrm>
            <a:off x="567723" y="4407919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07AD26BB-1FCB-3E83-F199-4B87EAF043C4}"/>
              </a:ext>
            </a:extLst>
          </p:cNvPr>
          <p:cNvCxnSpPr>
            <a:cxnSpLocks/>
          </p:cNvCxnSpPr>
          <p:nvPr/>
        </p:nvCxnSpPr>
        <p:spPr>
          <a:xfrm>
            <a:off x="577493" y="4827996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71436B6-9CD5-4F8B-DD57-E6A2D04C5AE8}"/>
              </a:ext>
            </a:extLst>
          </p:cNvPr>
          <p:cNvSpPr txBox="1"/>
          <p:nvPr/>
        </p:nvSpPr>
        <p:spPr>
          <a:xfrm>
            <a:off x="963764" y="3475624"/>
            <a:ext cx="23370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 dirty="0"/>
              <a:t>ВЫРУЧКА ЗА 2023 г :</a:t>
            </a:r>
            <a:r>
              <a:rPr lang="ru-RU" sz="1200" b="1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2DA852-8954-7650-D5F4-2FEEEA1E6B0E}"/>
              </a:ext>
            </a:extLst>
          </p:cNvPr>
          <p:cNvSpPr txBox="1"/>
          <p:nvPr/>
        </p:nvSpPr>
        <p:spPr>
          <a:xfrm>
            <a:off x="973532" y="3866392"/>
            <a:ext cx="23370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 dirty="0"/>
              <a:t>ВЫРУЧКА ЗА 2024 г :</a:t>
            </a:r>
            <a:r>
              <a:rPr lang="ru-RU" sz="1200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E5AA90-C506-2097-3C82-B0D6F4B0C58E}"/>
              </a:ext>
            </a:extLst>
          </p:cNvPr>
          <p:cNvSpPr txBox="1"/>
          <p:nvPr/>
        </p:nvSpPr>
        <p:spPr>
          <a:xfrm>
            <a:off x="973533" y="4296240"/>
            <a:ext cx="23370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 dirty="0"/>
              <a:t>ВЫРУЧКА ЗА 2025 г :</a:t>
            </a:r>
            <a:r>
              <a:rPr lang="ru-RU" sz="1200" b="1" dirty="0"/>
              <a:t> 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6230654-C083-4ED6-CF31-9186143042F2}"/>
              </a:ext>
            </a:extLst>
          </p:cNvPr>
          <p:cNvCxnSpPr>
            <a:cxnSpLocks/>
          </p:cNvCxnSpPr>
          <p:nvPr/>
        </p:nvCxnSpPr>
        <p:spPr>
          <a:xfrm>
            <a:off x="567723" y="5248072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DB0CF08-B400-CB99-1769-5FECD96D26C5}"/>
              </a:ext>
            </a:extLst>
          </p:cNvPr>
          <p:cNvCxnSpPr>
            <a:cxnSpLocks/>
          </p:cNvCxnSpPr>
          <p:nvPr/>
        </p:nvCxnSpPr>
        <p:spPr>
          <a:xfrm>
            <a:off x="557954" y="5658380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012FC31-456E-BA2E-FE12-12D118E295AB}"/>
              </a:ext>
            </a:extLst>
          </p:cNvPr>
          <p:cNvSpPr txBox="1"/>
          <p:nvPr/>
        </p:nvSpPr>
        <p:spPr>
          <a:xfrm>
            <a:off x="973533" y="4735855"/>
            <a:ext cx="23370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КОЛИЧЕСТВО СОТРУДНИКОВ:</a:t>
            </a:r>
            <a:r>
              <a:rPr lang="ru-RU" sz="1200" b="1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2734FD-F349-3937-480D-A6EF3C1FB0C2}"/>
              </a:ext>
            </a:extLst>
          </p:cNvPr>
          <p:cNvSpPr txBox="1"/>
          <p:nvPr/>
        </p:nvSpPr>
        <p:spPr>
          <a:xfrm>
            <a:off x="963763" y="5146162"/>
            <a:ext cx="246156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 dirty="0"/>
              <a:t>КОЭФ. ТЕКУЧЕСТИ КАДРОВ (%)</a:t>
            </a:r>
            <a:r>
              <a:rPr lang="en-US" sz="1200" dirty="0"/>
              <a:t> </a:t>
            </a:r>
            <a:r>
              <a:rPr lang="ru-RU" sz="1200" dirty="0"/>
              <a:t>:</a:t>
            </a:r>
            <a:r>
              <a:rPr lang="ru-RU" sz="1200" b="1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3C9A5B-DAF2-DB52-7BE5-7D2C0C31C1C9}"/>
              </a:ext>
            </a:extLst>
          </p:cNvPr>
          <p:cNvSpPr txBox="1"/>
          <p:nvPr/>
        </p:nvSpPr>
        <p:spPr>
          <a:xfrm>
            <a:off x="963763" y="5566238"/>
            <a:ext cx="26985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НАЛИЧИЕ ИНВЕСТ. ОБЯЗАТЕЛЬСТВ:</a:t>
            </a:r>
            <a:endParaRPr lang="ru-RU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BA46EA-31AE-8464-84D5-FDE9E2E381C9}"/>
              </a:ext>
            </a:extLst>
          </p:cNvPr>
          <p:cNvSpPr txBox="1"/>
          <p:nvPr/>
        </p:nvSpPr>
        <p:spPr>
          <a:xfrm>
            <a:off x="4455583" y="1619250"/>
            <a:ext cx="836084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b="0" i="0" u="none" strike="noStrike" baseline="0">
                <a:solidFill>
                  <a:srgbClr val="000000"/>
                </a:solidFill>
                <a:latin typeface="Aptos"/>
              </a:rPr>
              <a:t>БРЕНД</a:t>
            </a:r>
            <a:r>
              <a:rPr lang="ru-RU" sz="1200">
                <a:solidFill>
                  <a:srgbClr val="000000"/>
                </a:solidFill>
                <a:latin typeface="Aptos"/>
              </a:rPr>
              <a:t> 1</a:t>
            </a:r>
            <a:endParaRPr lang="ru-RU" sz="1200" b="1"/>
          </a:p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CCB45F-749F-BDC0-B155-8BE86D745FE6}"/>
              </a:ext>
            </a:extLst>
          </p:cNvPr>
          <p:cNvSpPr txBox="1"/>
          <p:nvPr/>
        </p:nvSpPr>
        <p:spPr>
          <a:xfrm>
            <a:off x="7164916" y="1619250"/>
            <a:ext cx="836084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b="0" i="0" u="none" strike="noStrike" baseline="0">
                <a:solidFill>
                  <a:srgbClr val="000000"/>
                </a:solidFill>
                <a:latin typeface="Aptos"/>
              </a:rPr>
              <a:t>БРЕНД</a:t>
            </a:r>
            <a:r>
              <a:rPr lang="ru-RU" sz="1200">
                <a:solidFill>
                  <a:srgbClr val="000000"/>
                </a:solidFill>
                <a:latin typeface="Aptos"/>
              </a:rPr>
              <a:t> 2</a:t>
            </a:r>
            <a:endParaRPr lang="ru-RU" sz="1200" b="1"/>
          </a:p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A64F9E-7F12-251F-F197-4D09AEA9F24F}"/>
              </a:ext>
            </a:extLst>
          </p:cNvPr>
          <p:cNvSpPr txBox="1"/>
          <p:nvPr/>
        </p:nvSpPr>
        <p:spPr>
          <a:xfrm>
            <a:off x="10064749" y="1619250"/>
            <a:ext cx="836084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b="0" i="0" u="none" strike="noStrike" baseline="0">
                <a:solidFill>
                  <a:srgbClr val="000000"/>
                </a:solidFill>
                <a:latin typeface="Aptos"/>
              </a:rPr>
              <a:t>БРЕНД</a:t>
            </a:r>
            <a:r>
              <a:rPr lang="ru-RU" sz="1200">
                <a:solidFill>
                  <a:srgbClr val="000000"/>
                </a:solidFill>
                <a:latin typeface="Aptos"/>
              </a:rPr>
              <a:t> 3</a:t>
            </a:r>
            <a:endParaRPr lang="ru-RU" sz="1200" b="1"/>
          </a:p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481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3BDAD-9B91-60FA-755C-8BB125796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F3BB06-8E60-BE04-710E-1EC28CF6269D}"/>
              </a:ext>
            </a:extLst>
          </p:cNvPr>
          <p:cNvSpPr/>
          <p:nvPr/>
        </p:nvSpPr>
        <p:spPr>
          <a:xfrm>
            <a:off x="11174617" y="5991617"/>
            <a:ext cx="634846" cy="38036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/>
              <a:t>10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022398-A05D-2F8E-85C6-91E1122717F7}"/>
              </a:ext>
            </a:extLst>
          </p:cNvPr>
          <p:cNvSpPr/>
          <p:nvPr/>
        </p:nvSpPr>
        <p:spPr>
          <a:xfrm>
            <a:off x="570785" y="368858"/>
            <a:ext cx="1910193" cy="797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705EE6-C08A-A1C6-BD49-D99DF70094A5}"/>
              </a:ext>
            </a:extLst>
          </p:cNvPr>
          <p:cNvSpPr txBox="1"/>
          <p:nvPr/>
        </p:nvSpPr>
        <p:spPr>
          <a:xfrm>
            <a:off x="1019211" y="1588771"/>
            <a:ext cx="4136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Заголовок 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602C87-F30F-BEE4-8716-045A0130DE66}"/>
              </a:ext>
            </a:extLst>
          </p:cNvPr>
          <p:cNvSpPr/>
          <p:nvPr/>
        </p:nvSpPr>
        <p:spPr>
          <a:xfrm>
            <a:off x="8166722" y="368858"/>
            <a:ext cx="3642739" cy="4944344"/>
          </a:xfrm>
          <a:prstGeom prst="rect">
            <a:avLst/>
          </a:prstGeom>
          <a:solidFill>
            <a:srgbClr val="FCBF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9369A0-75F9-2644-A597-E41EF1133B94}"/>
              </a:ext>
            </a:extLst>
          </p:cNvPr>
          <p:cNvSpPr/>
          <p:nvPr/>
        </p:nvSpPr>
        <p:spPr>
          <a:xfrm>
            <a:off x="568269" y="1159640"/>
            <a:ext cx="10162541" cy="5204208"/>
          </a:xfrm>
          <a:prstGeom prst="rect">
            <a:avLst/>
          </a:prstGeom>
          <a:solidFill>
            <a:srgbClr val="F7E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78C8AB-BED3-7764-9B56-D89C2D73DDEE}"/>
              </a:ext>
            </a:extLst>
          </p:cNvPr>
          <p:cNvSpPr/>
          <p:nvPr/>
        </p:nvSpPr>
        <p:spPr>
          <a:xfrm>
            <a:off x="9435915" y="319093"/>
            <a:ext cx="2593343" cy="429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/>
              <a:t>Фото с размытым фоном </a:t>
            </a:r>
          </a:p>
        </p:txBody>
      </p:sp>
      <p:pic>
        <p:nvPicPr>
          <p:cNvPr id="7" name="Рисунок 6" descr="Изображение выглядит как текст, Шрифт, логотип, желт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46C2113-5CD3-9CB6-2C43-F795C22205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70" r="-165" b="21087"/>
          <a:stretch>
            <a:fillRect/>
          </a:stretch>
        </p:blipFill>
        <p:spPr>
          <a:xfrm>
            <a:off x="874190" y="370258"/>
            <a:ext cx="1317176" cy="789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ACE91F-B43C-8F45-774F-48B474A60376}"/>
              </a:ext>
            </a:extLst>
          </p:cNvPr>
          <p:cNvSpPr txBox="1"/>
          <p:nvPr/>
        </p:nvSpPr>
        <p:spPr>
          <a:xfrm>
            <a:off x="3052796" y="556683"/>
            <a:ext cx="3377815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>
                <a:solidFill>
                  <a:srgbClr val="000000"/>
                </a:solidFill>
                <a:latin typeface="Aptos"/>
              </a:rPr>
              <a:t>ИНФОРМАЦИЯ</a:t>
            </a:r>
            <a:r>
              <a:rPr lang="ru-RU" sz="1600" i="0" u="none" strike="noStrike" baseline="0">
                <a:solidFill>
                  <a:srgbClr val="000000"/>
                </a:solidFill>
                <a:latin typeface="Aptos"/>
              </a:rPr>
              <a:t> </a:t>
            </a:r>
            <a:r>
              <a:rPr lang="ru-RU" sz="1600">
                <a:solidFill>
                  <a:srgbClr val="000000"/>
                </a:solidFill>
                <a:latin typeface="Aptos"/>
              </a:rPr>
              <a:t>О ПРЕДЛОЖЕНИИ:</a:t>
            </a:r>
            <a:endParaRPr lang="ru-RU" sz="1600" dirty="0"/>
          </a:p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FDE2C17-A710-B5C1-42C2-1E7553A48978}"/>
              </a:ext>
            </a:extLst>
          </p:cNvPr>
          <p:cNvSpPr/>
          <p:nvPr/>
        </p:nvSpPr>
        <p:spPr>
          <a:xfrm>
            <a:off x="572643" y="1549107"/>
            <a:ext cx="8640760" cy="4453634"/>
          </a:xfrm>
          <a:prstGeom prst="rect">
            <a:avLst/>
          </a:prstGeom>
          <a:solidFill>
            <a:srgbClr val="FFFFFF"/>
          </a:solidFill>
          <a:ln>
            <a:solidFill>
              <a:srgbClr val="F7E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4393793-0DD1-49BB-889C-8B98DD2AAE27}"/>
              </a:ext>
            </a:extLst>
          </p:cNvPr>
          <p:cNvCxnSpPr>
            <a:cxnSpLocks/>
          </p:cNvCxnSpPr>
          <p:nvPr/>
        </p:nvCxnSpPr>
        <p:spPr>
          <a:xfrm>
            <a:off x="568984" y="1520913"/>
            <a:ext cx="8635925" cy="24635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73D2C95-3148-8983-2BE0-56FA547FCC77}"/>
              </a:ext>
            </a:extLst>
          </p:cNvPr>
          <p:cNvCxnSpPr>
            <a:cxnSpLocks/>
          </p:cNvCxnSpPr>
          <p:nvPr/>
        </p:nvCxnSpPr>
        <p:spPr>
          <a:xfrm>
            <a:off x="570435" y="1997387"/>
            <a:ext cx="8639971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450D258-1F63-211B-44E9-81A5847289A1}"/>
              </a:ext>
            </a:extLst>
          </p:cNvPr>
          <p:cNvCxnSpPr>
            <a:cxnSpLocks/>
          </p:cNvCxnSpPr>
          <p:nvPr/>
        </p:nvCxnSpPr>
        <p:spPr>
          <a:xfrm>
            <a:off x="570435" y="2468572"/>
            <a:ext cx="8639971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8DA9C6BB-2394-7533-3BA9-6A6D9F414AD5}"/>
              </a:ext>
            </a:extLst>
          </p:cNvPr>
          <p:cNvCxnSpPr>
            <a:cxnSpLocks/>
          </p:cNvCxnSpPr>
          <p:nvPr/>
        </p:nvCxnSpPr>
        <p:spPr>
          <a:xfrm>
            <a:off x="2125719" y="2879692"/>
            <a:ext cx="7084687" cy="29448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1F14AD3-AEEA-19D1-67C5-344B53E53D32}"/>
              </a:ext>
            </a:extLst>
          </p:cNvPr>
          <p:cNvCxnSpPr>
            <a:cxnSpLocks/>
          </p:cNvCxnSpPr>
          <p:nvPr/>
        </p:nvCxnSpPr>
        <p:spPr>
          <a:xfrm>
            <a:off x="2125718" y="3334024"/>
            <a:ext cx="7076493" cy="35655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A865B49-1E25-E081-7537-716F66D6B843}"/>
              </a:ext>
            </a:extLst>
          </p:cNvPr>
          <p:cNvCxnSpPr>
            <a:cxnSpLocks/>
          </p:cNvCxnSpPr>
          <p:nvPr/>
        </p:nvCxnSpPr>
        <p:spPr>
          <a:xfrm>
            <a:off x="2134407" y="3763714"/>
            <a:ext cx="7067804" cy="22248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8DC877F-914F-7F6F-2F8F-F7D5083315CC}"/>
              </a:ext>
            </a:extLst>
          </p:cNvPr>
          <p:cNvCxnSpPr>
            <a:cxnSpLocks/>
          </p:cNvCxnSpPr>
          <p:nvPr/>
        </p:nvCxnSpPr>
        <p:spPr>
          <a:xfrm>
            <a:off x="2125718" y="4199879"/>
            <a:ext cx="7076493" cy="22249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914DF63-0F6A-9F7D-3DDB-72098610B2F4}"/>
              </a:ext>
            </a:extLst>
          </p:cNvPr>
          <p:cNvCxnSpPr>
            <a:cxnSpLocks/>
          </p:cNvCxnSpPr>
          <p:nvPr/>
        </p:nvCxnSpPr>
        <p:spPr>
          <a:xfrm>
            <a:off x="2132906" y="4596537"/>
            <a:ext cx="7089866" cy="2895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12DCDC0-99A6-85B2-E8C0-D83F289B5104}"/>
              </a:ext>
            </a:extLst>
          </p:cNvPr>
          <p:cNvCxnSpPr>
            <a:cxnSpLocks/>
          </p:cNvCxnSpPr>
          <p:nvPr/>
        </p:nvCxnSpPr>
        <p:spPr>
          <a:xfrm>
            <a:off x="572444" y="5042825"/>
            <a:ext cx="8640202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6BAF817D-8B71-FBA9-3118-C77E0EE30157}"/>
              </a:ext>
            </a:extLst>
          </p:cNvPr>
          <p:cNvCxnSpPr>
            <a:cxnSpLocks/>
          </p:cNvCxnSpPr>
          <p:nvPr/>
        </p:nvCxnSpPr>
        <p:spPr>
          <a:xfrm flipV="1">
            <a:off x="2126743" y="2466546"/>
            <a:ext cx="7403" cy="2578421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9C4D8D4A-3E45-399D-4E3F-4D8A0514D2AA}"/>
              </a:ext>
            </a:extLst>
          </p:cNvPr>
          <p:cNvCxnSpPr>
            <a:cxnSpLocks/>
          </p:cNvCxnSpPr>
          <p:nvPr/>
        </p:nvCxnSpPr>
        <p:spPr>
          <a:xfrm>
            <a:off x="571427" y="5993098"/>
            <a:ext cx="8645849" cy="9201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C5C79746-99B7-C449-8992-2C2382AEC108}"/>
              </a:ext>
            </a:extLst>
          </p:cNvPr>
          <p:cNvCxnSpPr>
            <a:cxnSpLocks/>
          </p:cNvCxnSpPr>
          <p:nvPr/>
        </p:nvCxnSpPr>
        <p:spPr>
          <a:xfrm>
            <a:off x="570405" y="5486729"/>
            <a:ext cx="8631478" cy="3743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CAE6CA1-84FD-B350-BAEE-E510F97668D9}"/>
              </a:ext>
            </a:extLst>
          </p:cNvPr>
          <p:cNvCxnSpPr>
            <a:cxnSpLocks/>
          </p:cNvCxnSpPr>
          <p:nvPr/>
        </p:nvCxnSpPr>
        <p:spPr>
          <a:xfrm flipH="1" flipV="1">
            <a:off x="4937225" y="1165633"/>
            <a:ext cx="8280" cy="4880834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9259AC2-A760-3FC0-A11D-ADB5635B64C9}"/>
              </a:ext>
            </a:extLst>
          </p:cNvPr>
          <p:cNvSpPr txBox="1"/>
          <p:nvPr/>
        </p:nvSpPr>
        <p:spPr>
          <a:xfrm>
            <a:off x="1605960" y="1617696"/>
            <a:ext cx="337781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>
                <a:solidFill>
                  <a:srgbClr val="000000"/>
                </a:solidFill>
                <a:latin typeface="Aptos"/>
              </a:rPr>
              <a:t>ФОРМАТ ИНВЕСТИЦИЙ :</a:t>
            </a:r>
            <a:endParaRPr lang="ru-RU" sz="1200"/>
          </a:p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85F6CC-78FF-25D8-EE89-8FCCB13C4189}"/>
              </a:ext>
            </a:extLst>
          </p:cNvPr>
          <p:cNvSpPr txBox="1"/>
          <p:nvPr/>
        </p:nvSpPr>
        <p:spPr>
          <a:xfrm>
            <a:off x="4906096" y="1636987"/>
            <a:ext cx="453528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/>
              <a:t>НОВОЕ СТРОИТЕЛЬСТВО / РЕКОНСТРУКЦИЯ / РЕБРЕНДИНГ </a:t>
            </a:r>
          </a:p>
          <a:p>
            <a:endParaRPr lang="ru-RU" sz="1200" dirty="0"/>
          </a:p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9ECB10-AEDA-8F4F-EB49-006268BA1173}"/>
              </a:ext>
            </a:extLst>
          </p:cNvPr>
          <p:cNvSpPr txBox="1"/>
          <p:nvPr/>
        </p:nvSpPr>
        <p:spPr>
          <a:xfrm>
            <a:off x="1605960" y="2099974"/>
            <a:ext cx="337781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Aptos"/>
              </a:rPr>
              <a:t>ТИП ДИЛЕРСКОГО ЦЕНТРА :</a:t>
            </a:r>
            <a:endParaRPr lang="ru-RU" sz="1200" dirty="0"/>
          </a:p>
          <a:p>
            <a:pPr algn="ctr"/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B13AD1-D00C-5DC3-9AC2-1D31CE412210}"/>
              </a:ext>
            </a:extLst>
          </p:cNvPr>
          <p:cNvSpPr txBox="1"/>
          <p:nvPr/>
        </p:nvSpPr>
        <p:spPr>
          <a:xfrm>
            <a:off x="5803981" y="2090328"/>
            <a:ext cx="337781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/>
              <a:t>МОНО-БРЕНД / МУЛЬТИ-БРЕНД </a:t>
            </a:r>
          </a:p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9C4DDB-ADCE-21F1-9F0C-9E2B899BB027}"/>
              </a:ext>
            </a:extLst>
          </p:cNvPr>
          <p:cNvSpPr txBox="1"/>
          <p:nvPr/>
        </p:nvSpPr>
        <p:spPr>
          <a:xfrm>
            <a:off x="2278312" y="2530280"/>
            <a:ext cx="135179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>
                <a:solidFill>
                  <a:srgbClr val="000000"/>
                </a:solidFill>
                <a:latin typeface="Aptos"/>
              </a:rPr>
              <a:t>АДРЕС ЦЕНТРА :</a:t>
            </a:r>
            <a:endParaRPr lang="ru-RU" sz="1200"/>
          </a:p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8FA7D6-1B4B-200A-A276-BE30A3165905}"/>
              </a:ext>
            </a:extLst>
          </p:cNvPr>
          <p:cNvSpPr txBox="1"/>
          <p:nvPr/>
        </p:nvSpPr>
        <p:spPr>
          <a:xfrm>
            <a:off x="2278312" y="2969551"/>
            <a:ext cx="245445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>
                <a:solidFill>
                  <a:srgbClr val="000000"/>
                </a:solidFill>
                <a:latin typeface="Aptos"/>
              </a:rPr>
              <a:t>СТАТУС СОБСТВЕННОСТИ :</a:t>
            </a:r>
            <a:endParaRPr lang="ru-RU" sz="1200"/>
          </a:p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F20480-D069-FF51-6A6E-020CD4ED9D1F}"/>
              </a:ext>
            </a:extLst>
          </p:cNvPr>
          <p:cNvSpPr txBox="1"/>
          <p:nvPr/>
        </p:nvSpPr>
        <p:spPr>
          <a:xfrm>
            <a:off x="2278311" y="3426750"/>
            <a:ext cx="286682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/>
              <a:t>РАЗМЕР ЗЕМЕЛЬНОГО УЧАСТКА :</a:t>
            </a:r>
            <a:endParaRPr lang="ru-RU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2C78C5-0872-62A2-F52D-EB5B201CD3DD}"/>
              </a:ext>
            </a:extLst>
          </p:cNvPr>
          <p:cNvSpPr txBox="1"/>
          <p:nvPr/>
        </p:nvSpPr>
        <p:spPr>
          <a:xfrm>
            <a:off x="2278311" y="3830162"/>
            <a:ext cx="2328944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>
                <a:solidFill>
                  <a:srgbClr val="000000"/>
                </a:solidFill>
                <a:latin typeface="Aptos"/>
              </a:rPr>
              <a:t>ШОУ-РУМ (РАЗМЕР) :</a:t>
            </a:r>
            <a:endParaRPr lang="ru-RU" sz="1200"/>
          </a:p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D10304-59BA-6900-B7B2-B7DC01A8CD56}"/>
              </a:ext>
            </a:extLst>
          </p:cNvPr>
          <p:cNvSpPr txBox="1"/>
          <p:nvPr/>
        </p:nvSpPr>
        <p:spPr>
          <a:xfrm>
            <a:off x="2278312" y="4269433"/>
            <a:ext cx="201518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>
                <a:solidFill>
                  <a:srgbClr val="000000"/>
                </a:solidFill>
                <a:latin typeface="Aptos"/>
              </a:rPr>
              <a:t>СЛЕСАРНЫЙ ЦЕХ :</a:t>
            </a:r>
            <a:endParaRPr lang="ru-RU" sz="1200"/>
          </a:p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9DDBC0-2D79-D7C0-6650-2F7CB2208BD5}"/>
              </a:ext>
            </a:extLst>
          </p:cNvPr>
          <p:cNvSpPr txBox="1"/>
          <p:nvPr/>
        </p:nvSpPr>
        <p:spPr>
          <a:xfrm>
            <a:off x="2278312" y="4717668"/>
            <a:ext cx="135179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>
                <a:solidFill>
                  <a:srgbClr val="000000"/>
                </a:solidFill>
                <a:latin typeface="Aptos"/>
              </a:rPr>
              <a:t>СКЛАД :</a:t>
            </a:r>
            <a:endParaRPr lang="ru-RU" sz="1200"/>
          </a:p>
          <a:p>
            <a:pPr algn="ctr"/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2CE802-4B36-5F8C-0360-AE5F8AB237FA}"/>
              </a:ext>
            </a:extLst>
          </p:cNvPr>
          <p:cNvSpPr txBox="1"/>
          <p:nvPr/>
        </p:nvSpPr>
        <p:spPr>
          <a:xfrm>
            <a:off x="727417" y="3193667"/>
            <a:ext cx="135179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>
                <a:solidFill>
                  <a:srgbClr val="000000"/>
                </a:solidFill>
                <a:latin typeface="Aptos"/>
              </a:rPr>
              <a:t>ДАННЫЕ ПО ПОМЕЩЕНИЮ :</a:t>
            </a:r>
            <a:endParaRPr lang="ru-RU" sz="1200"/>
          </a:p>
          <a:p>
            <a:pPr algn="ctr"/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4D30E1-F76B-AC2C-D4BE-49BF60B3D696}"/>
              </a:ext>
            </a:extLst>
          </p:cNvPr>
          <p:cNvSpPr txBox="1"/>
          <p:nvPr/>
        </p:nvSpPr>
        <p:spPr>
          <a:xfrm>
            <a:off x="1605960" y="5165903"/>
            <a:ext cx="288475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>
                <a:solidFill>
                  <a:srgbClr val="000000"/>
                </a:solidFill>
                <a:latin typeface="Aptos"/>
              </a:rPr>
              <a:t>НАЛИЧИЕ КОММУНИКАЦИЙ :</a:t>
            </a:r>
            <a:endParaRPr lang="ru-RU" sz="1200"/>
          </a:p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7BFD0E-EB15-6064-F20A-642E8E08EF76}"/>
              </a:ext>
            </a:extLst>
          </p:cNvPr>
          <p:cNvSpPr txBox="1"/>
          <p:nvPr/>
        </p:nvSpPr>
        <p:spPr>
          <a:xfrm>
            <a:off x="1588030" y="5632067"/>
            <a:ext cx="339574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>
                <a:solidFill>
                  <a:srgbClr val="000000"/>
                </a:solidFill>
                <a:latin typeface="Aptos"/>
              </a:rPr>
              <a:t>СРОК ГОТОВНОСТИ К ЗАПУСКУ ЦЕНТРА :</a:t>
            </a:r>
            <a:endParaRPr lang="ru-RU" sz="120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932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F5B2D-88B2-8E07-3E3F-806ECD258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3113D4-5A5D-9EF6-60C6-92E849CB5D0A}"/>
              </a:ext>
            </a:extLst>
          </p:cNvPr>
          <p:cNvSpPr/>
          <p:nvPr/>
        </p:nvSpPr>
        <p:spPr>
          <a:xfrm>
            <a:off x="568269" y="3017850"/>
            <a:ext cx="11248057" cy="4703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BA4350C-91C9-E829-5B27-DC7891F76232}"/>
              </a:ext>
            </a:extLst>
          </p:cNvPr>
          <p:cNvSpPr/>
          <p:nvPr/>
        </p:nvSpPr>
        <p:spPr>
          <a:xfrm>
            <a:off x="11174617" y="5991617"/>
            <a:ext cx="634846" cy="38036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/>
              <a:t>11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B5DFFE-6D6E-5A15-B919-8EC7C05EDB5F}"/>
              </a:ext>
            </a:extLst>
          </p:cNvPr>
          <p:cNvSpPr/>
          <p:nvPr/>
        </p:nvSpPr>
        <p:spPr>
          <a:xfrm>
            <a:off x="601952" y="3759495"/>
            <a:ext cx="11226227" cy="91642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6DCA8E-8EA1-4F4F-505D-DC7F1F457773}"/>
              </a:ext>
            </a:extLst>
          </p:cNvPr>
          <p:cNvSpPr/>
          <p:nvPr/>
        </p:nvSpPr>
        <p:spPr>
          <a:xfrm>
            <a:off x="564291" y="367775"/>
            <a:ext cx="11255162" cy="165626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38F188D-ADEC-7BCB-F614-52B9D4535D71}"/>
              </a:ext>
            </a:extLst>
          </p:cNvPr>
          <p:cNvSpPr/>
          <p:nvPr/>
        </p:nvSpPr>
        <p:spPr>
          <a:xfrm>
            <a:off x="576035" y="370902"/>
            <a:ext cx="11240291" cy="4266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54CF049-99AB-53A5-5226-BCC71312F8CC}"/>
              </a:ext>
            </a:extLst>
          </p:cNvPr>
          <p:cNvCxnSpPr>
            <a:cxnSpLocks/>
          </p:cNvCxnSpPr>
          <p:nvPr/>
        </p:nvCxnSpPr>
        <p:spPr>
          <a:xfrm flipH="1" flipV="1">
            <a:off x="3313553" y="699125"/>
            <a:ext cx="13594" cy="3947137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38DE88-5E4F-9AD2-EB1B-87767CF7FEE5}"/>
              </a:ext>
            </a:extLst>
          </p:cNvPr>
          <p:cNvSpPr txBox="1"/>
          <p:nvPr/>
        </p:nvSpPr>
        <p:spPr>
          <a:xfrm>
            <a:off x="3313553" y="387414"/>
            <a:ext cx="6447622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0" i="0" u="none" strike="noStrike" baseline="0" dirty="0">
                <a:solidFill>
                  <a:srgbClr val="000000"/>
                </a:solidFill>
                <a:latin typeface="Aptos"/>
              </a:rPr>
              <a:t>БИЗНЕС-ПЛАН ПРОДАЖ НОВ</a:t>
            </a:r>
            <a:r>
              <a:rPr lang="ru-RU" sz="1600" dirty="0">
                <a:solidFill>
                  <a:srgbClr val="000000"/>
                </a:solidFill>
                <a:latin typeface="Aptos"/>
              </a:rPr>
              <a:t>ОЙ ТЕХНИКИ </a:t>
            </a:r>
            <a:r>
              <a:rPr lang="en-US" sz="1600" dirty="0">
                <a:solidFill>
                  <a:srgbClr val="000000"/>
                </a:solidFill>
                <a:latin typeface="Aptos"/>
              </a:rPr>
              <a:t>POLAR BADGER </a:t>
            </a:r>
            <a:r>
              <a:rPr lang="ru-RU" sz="1600" b="0" i="0" u="none" strike="noStrike" baseline="0" dirty="0">
                <a:solidFill>
                  <a:srgbClr val="000000"/>
                </a:solidFill>
                <a:latin typeface="Aptos"/>
              </a:rPr>
              <a:t>:</a:t>
            </a:r>
            <a:r>
              <a:rPr lang="ru-RU" sz="1600" b="1" i="0" u="none" strike="noStrike" baseline="0" dirty="0">
                <a:solidFill>
                  <a:srgbClr val="000000"/>
                </a:solidFill>
                <a:latin typeface="Aptos"/>
              </a:rPr>
              <a:t> </a:t>
            </a:r>
            <a:endParaRPr lang="ru-RU" sz="1600" dirty="0"/>
          </a:p>
          <a:p>
            <a:pPr algn="ctr"/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49A34AA-D4CC-9F7F-5DE9-F3D92F150BA3}"/>
              </a:ext>
            </a:extLst>
          </p:cNvPr>
          <p:cNvCxnSpPr>
            <a:cxnSpLocks/>
          </p:cNvCxnSpPr>
          <p:nvPr/>
        </p:nvCxnSpPr>
        <p:spPr>
          <a:xfrm>
            <a:off x="590136" y="1592305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C2CD3ACA-62E7-DDC8-AE5A-D156E2697CD7}"/>
              </a:ext>
            </a:extLst>
          </p:cNvPr>
          <p:cNvCxnSpPr>
            <a:cxnSpLocks/>
          </p:cNvCxnSpPr>
          <p:nvPr/>
        </p:nvCxnSpPr>
        <p:spPr>
          <a:xfrm flipH="1" flipV="1">
            <a:off x="6129349" y="678272"/>
            <a:ext cx="20119" cy="3989763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B4CD1905-31D0-8700-FD4F-98550FD6CBA0}"/>
              </a:ext>
            </a:extLst>
          </p:cNvPr>
          <p:cNvCxnSpPr>
            <a:cxnSpLocks/>
          </p:cNvCxnSpPr>
          <p:nvPr/>
        </p:nvCxnSpPr>
        <p:spPr>
          <a:xfrm flipH="1" flipV="1">
            <a:off x="8945785" y="629406"/>
            <a:ext cx="43452" cy="4059479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6D128C1-AC21-D209-8390-C23652619287}"/>
              </a:ext>
            </a:extLst>
          </p:cNvPr>
          <p:cNvCxnSpPr>
            <a:cxnSpLocks/>
          </p:cNvCxnSpPr>
          <p:nvPr/>
        </p:nvCxnSpPr>
        <p:spPr>
          <a:xfrm>
            <a:off x="590135" y="1194495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D6E2679-F160-3722-3912-8A72201B541F}"/>
              </a:ext>
            </a:extLst>
          </p:cNvPr>
          <p:cNvCxnSpPr>
            <a:cxnSpLocks/>
          </p:cNvCxnSpPr>
          <p:nvPr/>
        </p:nvCxnSpPr>
        <p:spPr>
          <a:xfrm>
            <a:off x="604929" y="4203588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BA6A926-52E0-9279-6259-6B97365E345D}"/>
              </a:ext>
            </a:extLst>
          </p:cNvPr>
          <p:cNvCxnSpPr>
            <a:cxnSpLocks/>
          </p:cNvCxnSpPr>
          <p:nvPr/>
        </p:nvCxnSpPr>
        <p:spPr>
          <a:xfrm>
            <a:off x="604930" y="4674487"/>
            <a:ext cx="11220938" cy="5862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78EECB-2FC6-4A0C-DB97-F85C927CBF1A}"/>
              </a:ext>
            </a:extLst>
          </p:cNvPr>
          <p:cNvSpPr txBox="1"/>
          <p:nvPr/>
        </p:nvSpPr>
        <p:spPr>
          <a:xfrm>
            <a:off x="810863" y="692033"/>
            <a:ext cx="16891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ПЕРИОД:</a:t>
            </a:r>
            <a:endParaRPr lang="ru-RU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3DB746-7FD0-6571-ACAE-33EE13902790}"/>
              </a:ext>
            </a:extLst>
          </p:cNvPr>
          <p:cNvSpPr txBox="1"/>
          <p:nvPr/>
        </p:nvSpPr>
        <p:spPr>
          <a:xfrm>
            <a:off x="810863" y="1085876"/>
            <a:ext cx="16891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СУММА:</a:t>
            </a:r>
            <a:endParaRPr lang="ru-RU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779F15-7DDA-9275-43E3-931432621CBB}"/>
              </a:ext>
            </a:extLst>
          </p:cNvPr>
          <p:cNvSpPr txBox="1"/>
          <p:nvPr/>
        </p:nvSpPr>
        <p:spPr>
          <a:xfrm>
            <a:off x="7343514" y="709157"/>
            <a:ext cx="16891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2027 г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B54586-D462-5535-497C-983751ABB88A}"/>
              </a:ext>
            </a:extLst>
          </p:cNvPr>
          <p:cNvSpPr txBox="1"/>
          <p:nvPr/>
        </p:nvSpPr>
        <p:spPr>
          <a:xfrm>
            <a:off x="4447915" y="690321"/>
            <a:ext cx="16891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2026 г</a:t>
            </a:r>
            <a:endParaRPr lang="ru-RU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A757B4-6091-65A6-769A-237E68A51145}"/>
              </a:ext>
            </a:extLst>
          </p:cNvPr>
          <p:cNvSpPr txBox="1"/>
          <p:nvPr/>
        </p:nvSpPr>
        <p:spPr>
          <a:xfrm>
            <a:off x="10194593" y="880393"/>
            <a:ext cx="16891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/>
              <a:t>2028 г</a:t>
            </a:r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9121ED-E234-77C2-9526-12D7BF7EE5B2}"/>
              </a:ext>
            </a:extLst>
          </p:cNvPr>
          <p:cNvSpPr txBox="1"/>
          <p:nvPr/>
        </p:nvSpPr>
        <p:spPr>
          <a:xfrm>
            <a:off x="810862" y="1490989"/>
            <a:ext cx="16891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ПРОДАЖИ (шт):</a:t>
            </a:r>
            <a:endParaRPr lang="ru-RU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3EE834-DD2B-F876-D515-690DD8B4BE8D}"/>
              </a:ext>
            </a:extLst>
          </p:cNvPr>
          <p:cNvSpPr txBox="1"/>
          <p:nvPr/>
        </p:nvSpPr>
        <p:spPr>
          <a:xfrm>
            <a:off x="810862" y="3691805"/>
            <a:ext cx="16891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ПЕРИОД:</a:t>
            </a:r>
            <a:endParaRPr lang="ru-RU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9FA020-73AE-2CA3-672F-FE776BE9B880}"/>
              </a:ext>
            </a:extLst>
          </p:cNvPr>
          <p:cNvSpPr txBox="1"/>
          <p:nvPr/>
        </p:nvSpPr>
        <p:spPr>
          <a:xfrm>
            <a:off x="810863" y="4154792"/>
            <a:ext cx="16891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СУММА:</a:t>
            </a:r>
            <a:endParaRPr lang="ru-RU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1A9728-5137-29D9-FD84-4FEEDB50BABD}"/>
              </a:ext>
            </a:extLst>
          </p:cNvPr>
          <p:cNvSpPr txBox="1"/>
          <p:nvPr/>
        </p:nvSpPr>
        <p:spPr>
          <a:xfrm>
            <a:off x="4370750" y="3690093"/>
            <a:ext cx="16891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2026 г</a:t>
            </a:r>
            <a:endParaRPr lang="ru-RU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794CF6-FE70-5163-D53C-F76C7C482C35}"/>
              </a:ext>
            </a:extLst>
          </p:cNvPr>
          <p:cNvSpPr txBox="1"/>
          <p:nvPr/>
        </p:nvSpPr>
        <p:spPr>
          <a:xfrm>
            <a:off x="7343513" y="3689637"/>
            <a:ext cx="16891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200" b="1" dirty="0"/>
          </a:p>
          <a:p>
            <a:r>
              <a:rPr lang="ru-RU" sz="1200"/>
              <a:t>2027 г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0EF4D7-8AEC-89FD-8C81-3B98FC99BDB9}"/>
              </a:ext>
            </a:extLst>
          </p:cNvPr>
          <p:cNvSpPr txBox="1"/>
          <p:nvPr/>
        </p:nvSpPr>
        <p:spPr>
          <a:xfrm>
            <a:off x="10194592" y="3860873"/>
            <a:ext cx="16891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/>
              <a:t>2028 г</a:t>
            </a:r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91660D-9635-AE5E-9901-6EC5751A7F87}"/>
              </a:ext>
            </a:extLst>
          </p:cNvPr>
          <p:cNvSpPr txBox="1"/>
          <p:nvPr/>
        </p:nvSpPr>
        <p:spPr>
          <a:xfrm>
            <a:off x="4142726" y="3143544"/>
            <a:ext cx="4104105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0" i="0" u="none" strike="noStrike" baseline="0">
                <a:solidFill>
                  <a:srgbClr val="000000"/>
                </a:solidFill>
                <a:latin typeface="Aptos"/>
              </a:rPr>
              <a:t>БИЗНЕС-ПЛАН </a:t>
            </a:r>
            <a:r>
              <a:rPr lang="ru-RU" sz="1600">
                <a:solidFill>
                  <a:srgbClr val="000000"/>
                </a:solidFill>
                <a:latin typeface="Aptos"/>
              </a:rPr>
              <a:t>МАРКЕТИНГОВЫХ ЗАТРАТ  </a:t>
            </a:r>
            <a:endParaRPr lang="ru-RU" sz="1600" b="1"/>
          </a:p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6926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341</Words>
  <Application>Microsoft Office PowerPoint</Application>
  <PresentationFormat>Широкоэкранный</PresentationFormat>
  <Paragraphs>164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Anastasiya</dc:creator>
  <cp:lastModifiedBy>MatukinaAA</cp:lastModifiedBy>
  <cp:revision>2129</cp:revision>
  <dcterms:created xsi:type="dcterms:W3CDTF">2026-04-28T04:16:18Z</dcterms:created>
  <dcterms:modified xsi:type="dcterms:W3CDTF">2026-05-21T13:34:11Z</dcterms:modified>
</cp:coreProperties>
</file>